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20"/>
  </p:notesMasterIdLst>
  <p:sldIdLst>
    <p:sldId id="256" r:id="rId2"/>
    <p:sldId id="261" r:id="rId3"/>
    <p:sldId id="278" r:id="rId4"/>
    <p:sldId id="263" r:id="rId5"/>
    <p:sldId id="264" r:id="rId6"/>
    <p:sldId id="313" r:id="rId7"/>
    <p:sldId id="314" r:id="rId8"/>
    <p:sldId id="316" r:id="rId9"/>
    <p:sldId id="273" r:id="rId10"/>
    <p:sldId id="283" r:id="rId11"/>
    <p:sldId id="277" r:id="rId12"/>
    <p:sldId id="282" r:id="rId13"/>
    <p:sldId id="284" r:id="rId14"/>
    <p:sldId id="317" r:id="rId15"/>
    <p:sldId id="319" r:id="rId16"/>
    <p:sldId id="286" r:id="rId17"/>
    <p:sldId id="285" r:id="rId18"/>
    <p:sldId id="318" r:id="rId19"/>
  </p:sldIdLst>
  <p:sldSz cx="9144000" cy="5143500" type="screen16x9"/>
  <p:notesSz cx="6858000" cy="9144000"/>
  <p:embeddedFontLst>
    <p:embeddedFont>
      <p:font typeface="Bebas Neue" panose="020B0604020202020204" charset="0"/>
      <p:regular r:id="rId21"/>
    </p:embeddedFont>
    <p:embeddedFont>
      <p:font typeface="Arimo" panose="020B060402020202020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RYAA SR" initials="SS" lastIdx="1" clrIdx="0">
    <p:extLst>
      <p:ext uri="{19B8F6BF-5375-455C-9EA6-DF929625EA0E}">
        <p15:presenceInfo xmlns:p15="http://schemas.microsoft.com/office/powerpoint/2012/main" userId="8720471b80e06cf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F7528D9-4E0B-4D8D-B717-804F052E0D4F}">
  <a:tblStyle styleId="{FF7528D9-4E0B-4D8D-B717-804F052E0D4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658" y="67"/>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f5e77e62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f5e77e62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3"/>
        <p:cNvGrpSpPr/>
        <p:nvPr/>
      </p:nvGrpSpPr>
      <p:grpSpPr>
        <a:xfrm>
          <a:off x="0" y="0"/>
          <a:ext cx="0" cy="0"/>
          <a:chOff x="0" y="0"/>
          <a:chExt cx="0" cy="0"/>
        </a:xfrm>
      </p:grpSpPr>
      <p:sp>
        <p:nvSpPr>
          <p:cNvPr id="1904" name="Google Shape;1904;gf5e77e6543_0_10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5" name="Google Shape;1905;gf5e77e6543_0_10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gf5e6061853_0_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 name="Google Shape;553;gf5e6061853_0_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62757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4"/>
        <p:cNvGrpSpPr/>
        <p:nvPr/>
      </p:nvGrpSpPr>
      <p:grpSpPr>
        <a:xfrm>
          <a:off x="0" y="0"/>
          <a:ext cx="0" cy="0"/>
          <a:chOff x="0" y="0"/>
          <a:chExt cx="0" cy="0"/>
        </a:xfrm>
      </p:grpSpPr>
      <p:sp>
        <p:nvSpPr>
          <p:cNvPr id="1995" name="Google Shape;1995;gf5e77e6543_0_17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6" name="Google Shape;1996;gf5e77e6543_0_17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2"/>
        <p:cNvGrpSpPr/>
        <p:nvPr/>
      </p:nvGrpSpPr>
      <p:grpSpPr>
        <a:xfrm>
          <a:off x="0" y="0"/>
          <a:ext cx="0" cy="0"/>
          <a:chOff x="0" y="0"/>
          <a:chExt cx="0" cy="0"/>
        </a:xfrm>
      </p:grpSpPr>
      <p:sp>
        <p:nvSpPr>
          <p:cNvPr id="1943" name="Google Shape;1943;gf5e77e6543_0_16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4" name="Google Shape;1944;gf5e77e6543_0_16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gf5e6061853_0_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 name="Google Shape;553;gf5e6061853_0_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5"/>
        <p:cNvGrpSpPr/>
        <p:nvPr/>
      </p:nvGrpSpPr>
      <p:grpSpPr>
        <a:xfrm>
          <a:off x="0" y="0"/>
          <a:ext cx="0" cy="0"/>
          <a:chOff x="0" y="0"/>
          <a:chExt cx="0" cy="0"/>
        </a:xfrm>
      </p:grpSpPr>
      <p:sp>
        <p:nvSpPr>
          <p:cNvPr id="1566" name="Google Shape;1566;gf61a32cbe2_1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7" name="Google Shape;1567;gf61a32cbe2_1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f61a32cbe2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f61a32cbe2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5"/>
        <p:cNvGrpSpPr/>
        <p:nvPr/>
      </p:nvGrpSpPr>
      <p:grpSpPr>
        <a:xfrm>
          <a:off x="0" y="0"/>
          <a:ext cx="0" cy="0"/>
          <a:chOff x="0" y="0"/>
          <a:chExt cx="0" cy="0"/>
        </a:xfrm>
      </p:grpSpPr>
      <p:sp>
        <p:nvSpPr>
          <p:cNvPr id="746" name="Google Shape;746;gf5e77e6543_0_5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7" name="Google Shape;747;gf5e77e6543_0_5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4"/>
        <p:cNvGrpSpPr/>
        <p:nvPr/>
      </p:nvGrpSpPr>
      <p:grpSpPr>
        <a:xfrm>
          <a:off x="0" y="0"/>
          <a:ext cx="0" cy="0"/>
          <a:chOff x="0" y="0"/>
          <a:chExt cx="0" cy="0"/>
        </a:xfrm>
      </p:grpSpPr>
      <p:sp>
        <p:nvSpPr>
          <p:cNvPr id="1285" name="Google Shape;1285;gf610c39dd6_1_5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6" name="Google Shape;1286;gf610c39dd6_1_5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4"/>
        <p:cNvGrpSpPr/>
        <p:nvPr/>
      </p:nvGrpSpPr>
      <p:grpSpPr>
        <a:xfrm>
          <a:off x="0" y="0"/>
          <a:ext cx="0" cy="0"/>
          <a:chOff x="0" y="0"/>
          <a:chExt cx="0" cy="0"/>
        </a:xfrm>
      </p:grpSpPr>
      <p:sp>
        <p:nvSpPr>
          <p:cNvPr id="1875" name="Google Shape;1875;gf5e77e6543_0_15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6" name="Google Shape;1876;gf5e77e6543_0_1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8"/>
        <p:cNvGrpSpPr/>
        <p:nvPr/>
      </p:nvGrpSpPr>
      <p:grpSpPr>
        <a:xfrm>
          <a:off x="0" y="0"/>
          <a:ext cx="0" cy="0"/>
          <a:chOff x="0" y="0"/>
          <a:chExt cx="0" cy="0"/>
        </a:xfrm>
      </p:grpSpPr>
      <p:sp>
        <p:nvSpPr>
          <p:cNvPr id="1499" name="Google Shape;1499;gf5e77e6543_0_6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0" name="Google Shape;1500;gf5e77e6543_0_6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3"/>
        <p:cNvGrpSpPr/>
        <p:nvPr/>
      </p:nvGrpSpPr>
      <p:grpSpPr>
        <a:xfrm>
          <a:off x="0" y="0"/>
          <a:ext cx="0" cy="0"/>
          <a:chOff x="0" y="0"/>
          <a:chExt cx="0" cy="0"/>
        </a:xfrm>
      </p:grpSpPr>
      <p:sp>
        <p:nvSpPr>
          <p:cNvPr id="1814" name="Google Shape;1814;gf5e77e6543_0_1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5" name="Google Shape;1815;gf5e77e6543_0_1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4300" y="1079004"/>
            <a:ext cx="5007300" cy="21948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6800">
                <a:latin typeface="Bebas Neue"/>
                <a:ea typeface="Bebas Neue"/>
                <a:cs typeface="Bebas Neue"/>
                <a:sym typeface="Bebas Neu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852563" y="3464767"/>
            <a:ext cx="3815400" cy="214800"/>
          </a:xfrm>
          <a:prstGeom prst="rect">
            <a:avLst/>
          </a:prstGeom>
          <a:noFill/>
        </p:spPr>
        <p:txBody>
          <a:bodyPr spcFirstLastPara="1" wrap="square" lIns="91425" tIns="91425" rIns="91425" bIns="91425" anchor="ctr" anchorCtr="0">
            <a:noAutofit/>
          </a:bodyPr>
          <a:lstStyle>
            <a:lvl1pPr lvl="0">
              <a:lnSpc>
                <a:spcPct val="100000"/>
              </a:lnSpc>
              <a:spcBef>
                <a:spcPts val="0"/>
              </a:spcBef>
              <a:spcAft>
                <a:spcPts val="0"/>
              </a:spcAft>
              <a:buSzPts val="1800"/>
              <a:buNone/>
              <a:defRPr sz="1600">
                <a:latin typeface="Arimo"/>
                <a:ea typeface="Arimo"/>
                <a:cs typeface="Arimo"/>
                <a:sym typeface="Arim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cxnSp>
        <p:nvCxnSpPr>
          <p:cNvPr id="11" name="Google Shape;11;p2"/>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194"/>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195"/>
        <p:cNvGrpSpPr/>
        <p:nvPr/>
      </p:nvGrpSpPr>
      <p:grpSpPr>
        <a:xfrm>
          <a:off x="0" y="0"/>
          <a:ext cx="0" cy="0"/>
          <a:chOff x="0" y="0"/>
          <a:chExt cx="0" cy="0"/>
        </a:xfrm>
      </p:grpSpPr>
      <p:cxnSp>
        <p:nvCxnSpPr>
          <p:cNvPr id="196" name="Google Shape;196;p30"/>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197" name="Google Shape;197;p30"/>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grpSp>
        <p:nvGrpSpPr>
          <p:cNvPr id="198" name="Google Shape;198;p30"/>
          <p:cNvGrpSpPr/>
          <p:nvPr/>
        </p:nvGrpSpPr>
        <p:grpSpPr>
          <a:xfrm>
            <a:off x="706060" y="1236002"/>
            <a:ext cx="695830" cy="243805"/>
            <a:chOff x="2271950" y="2722775"/>
            <a:chExt cx="575875" cy="201775"/>
          </a:xfrm>
        </p:grpSpPr>
        <p:sp>
          <p:nvSpPr>
            <p:cNvPr id="199" name="Google Shape;199;p30"/>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0"/>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0"/>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0"/>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0"/>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30"/>
          <p:cNvSpPr/>
          <p:nvPr/>
        </p:nvSpPr>
        <p:spPr>
          <a:xfrm>
            <a:off x="7786413" y="802050"/>
            <a:ext cx="107827" cy="108491"/>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0"/>
          <p:cNvSpPr/>
          <p:nvPr/>
        </p:nvSpPr>
        <p:spPr>
          <a:xfrm>
            <a:off x="1915951" y="3367793"/>
            <a:ext cx="140247" cy="140224"/>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 name="Google Shape;206;p30"/>
          <p:cNvGrpSpPr/>
          <p:nvPr/>
        </p:nvGrpSpPr>
        <p:grpSpPr>
          <a:xfrm>
            <a:off x="1401907" y="689254"/>
            <a:ext cx="953591" cy="334099"/>
            <a:chOff x="2271950" y="2722775"/>
            <a:chExt cx="575875" cy="201775"/>
          </a:xfrm>
        </p:grpSpPr>
        <p:sp>
          <p:nvSpPr>
            <p:cNvPr id="207" name="Google Shape;207;p30"/>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0"/>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0"/>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0"/>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0"/>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 name="Google Shape;212;p30"/>
          <p:cNvSpPr/>
          <p:nvPr/>
        </p:nvSpPr>
        <p:spPr>
          <a:xfrm>
            <a:off x="6775477" y="3965413"/>
            <a:ext cx="335779" cy="396117"/>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0"/>
          <p:cNvSpPr/>
          <p:nvPr/>
        </p:nvSpPr>
        <p:spPr>
          <a:xfrm>
            <a:off x="1654063" y="1173140"/>
            <a:ext cx="335779" cy="396134"/>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0"/>
          <p:cNvSpPr/>
          <p:nvPr/>
        </p:nvSpPr>
        <p:spPr>
          <a:xfrm>
            <a:off x="8224526" y="2042072"/>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0"/>
          <p:cNvSpPr/>
          <p:nvPr/>
        </p:nvSpPr>
        <p:spPr>
          <a:xfrm rot="-1685758">
            <a:off x="7349828" y="169520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0"/>
          <p:cNvSpPr/>
          <p:nvPr/>
        </p:nvSpPr>
        <p:spPr>
          <a:xfrm>
            <a:off x="8224513" y="3689463"/>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0"/>
          <p:cNvSpPr/>
          <p:nvPr/>
        </p:nvSpPr>
        <p:spPr>
          <a:xfrm rot="-1685758">
            <a:off x="2517753" y="1449884"/>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0"/>
          <p:cNvSpPr/>
          <p:nvPr/>
        </p:nvSpPr>
        <p:spPr>
          <a:xfrm>
            <a:off x="1494952" y="2445824"/>
            <a:ext cx="107827" cy="108460"/>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0"/>
          <p:cNvSpPr/>
          <p:nvPr/>
        </p:nvSpPr>
        <p:spPr>
          <a:xfrm>
            <a:off x="7674437" y="2459628"/>
            <a:ext cx="80847" cy="80847"/>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0"/>
          <p:cNvSpPr/>
          <p:nvPr/>
        </p:nvSpPr>
        <p:spPr>
          <a:xfrm rot="-4501656">
            <a:off x="7177993" y="3584747"/>
            <a:ext cx="700435" cy="696862"/>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0"/>
          <p:cNvSpPr/>
          <p:nvPr/>
        </p:nvSpPr>
        <p:spPr>
          <a:xfrm rot="-4498560">
            <a:off x="7715362" y="3194685"/>
            <a:ext cx="372045" cy="370147"/>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0"/>
          <p:cNvSpPr/>
          <p:nvPr/>
        </p:nvSpPr>
        <p:spPr>
          <a:xfrm rot="-4497731">
            <a:off x="7127795" y="2968777"/>
            <a:ext cx="503609" cy="501040"/>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0"/>
          <p:cNvSpPr/>
          <p:nvPr/>
        </p:nvSpPr>
        <p:spPr>
          <a:xfrm>
            <a:off x="1126688" y="3418975"/>
            <a:ext cx="107827" cy="108491"/>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0"/>
          <p:cNvSpPr/>
          <p:nvPr/>
        </p:nvSpPr>
        <p:spPr>
          <a:xfrm>
            <a:off x="706038" y="1941063"/>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0"/>
          <p:cNvSpPr/>
          <p:nvPr/>
        </p:nvSpPr>
        <p:spPr>
          <a:xfrm>
            <a:off x="8140863" y="1173143"/>
            <a:ext cx="140247" cy="140224"/>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0"/>
          <p:cNvSpPr/>
          <p:nvPr/>
        </p:nvSpPr>
        <p:spPr>
          <a:xfrm rot="-1685758">
            <a:off x="930128" y="4021634"/>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p:nvPr/>
        </p:nvSpPr>
        <p:spPr>
          <a:xfrm>
            <a:off x="1401912" y="4227153"/>
            <a:ext cx="80847" cy="80847"/>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6"/>
          <p:cNvSpPr txBox="1">
            <a:spLocks noGrp="1"/>
          </p:cNvSpPr>
          <p:nvPr>
            <p:ph type="title"/>
          </p:nvPr>
        </p:nvSpPr>
        <p:spPr>
          <a:xfrm>
            <a:off x="714300" y="553450"/>
            <a:ext cx="7715400" cy="605700"/>
          </a:xfrm>
          <a:prstGeom prst="rect">
            <a:avLst/>
          </a:prstGeom>
        </p:spPr>
        <p:txBody>
          <a:bodyPr spcFirstLastPara="1" wrap="square" lIns="91425" tIns="91425" rIns="91425" bIns="91425" anchor="t" anchorCtr="0">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a:endParaRPr/>
          </a:p>
        </p:txBody>
      </p:sp>
      <p:cxnSp>
        <p:nvCxnSpPr>
          <p:cNvPr id="34" name="Google Shape;34;p6"/>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35" name="Google Shape;35;p6"/>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txBox="1">
            <a:spLocks noGrp="1"/>
          </p:cNvSpPr>
          <p:nvPr>
            <p:ph type="title"/>
          </p:nvPr>
        </p:nvSpPr>
        <p:spPr>
          <a:xfrm>
            <a:off x="4384500" y="1404538"/>
            <a:ext cx="4045200" cy="768600"/>
          </a:xfrm>
          <a:prstGeom prst="rect">
            <a:avLst/>
          </a:prstGeom>
        </p:spPr>
        <p:txBody>
          <a:bodyPr spcFirstLastPara="1" wrap="square" lIns="91425" tIns="91425" rIns="91425" bIns="91425" anchor="t" anchorCtr="0">
            <a:noAutofit/>
          </a:bodyPr>
          <a:lstStyle>
            <a:lvl1pPr lvl="0" algn="r">
              <a:spcBef>
                <a:spcPts val="0"/>
              </a:spcBef>
              <a:spcAft>
                <a:spcPts val="0"/>
              </a:spcAft>
              <a:buSzPts val="4200"/>
              <a:buNone/>
              <a:defRPr sz="5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7" name="Google Shape;47;p9"/>
          <p:cNvSpPr txBox="1">
            <a:spLocks noGrp="1"/>
          </p:cNvSpPr>
          <p:nvPr>
            <p:ph type="subTitle" idx="1"/>
          </p:nvPr>
        </p:nvSpPr>
        <p:spPr>
          <a:xfrm>
            <a:off x="4384500" y="2314563"/>
            <a:ext cx="4045200" cy="142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cxnSp>
        <p:nvCxnSpPr>
          <p:cNvPr id="48" name="Google Shape;48;p9"/>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49" name="Google Shape;49;p9"/>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9"/>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2">
  <p:cSld name="CUSTOM_4_1">
    <p:spTree>
      <p:nvGrpSpPr>
        <p:cNvPr id="1" name="Shape 84"/>
        <p:cNvGrpSpPr/>
        <p:nvPr/>
      </p:nvGrpSpPr>
      <p:grpSpPr>
        <a:xfrm>
          <a:off x="0" y="0"/>
          <a:ext cx="0" cy="0"/>
          <a:chOff x="0" y="0"/>
          <a:chExt cx="0" cy="0"/>
        </a:xfrm>
      </p:grpSpPr>
      <p:sp>
        <p:nvSpPr>
          <p:cNvPr id="85" name="Google Shape;85;p15"/>
          <p:cNvSpPr txBox="1">
            <a:spLocks noGrp="1"/>
          </p:cNvSpPr>
          <p:nvPr>
            <p:ph type="title"/>
          </p:nvPr>
        </p:nvSpPr>
        <p:spPr>
          <a:xfrm>
            <a:off x="1773725" y="1448288"/>
            <a:ext cx="2230500" cy="443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86" name="Google Shape;86;p15"/>
          <p:cNvSpPr txBox="1">
            <a:spLocks noGrp="1"/>
          </p:cNvSpPr>
          <p:nvPr>
            <p:ph type="subTitle" idx="1"/>
          </p:nvPr>
        </p:nvSpPr>
        <p:spPr>
          <a:xfrm>
            <a:off x="1773725" y="2095103"/>
            <a:ext cx="2230500" cy="78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7" name="Google Shape;87;p15"/>
          <p:cNvSpPr txBox="1">
            <a:spLocks noGrp="1"/>
          </p:cNvSpPr>
          <p:nvPr>
            <p:ph type="title" idx="2"/>
          </p:nvPr>
        </p:nvSpPr>
        <p:spPr>
          <a:xfrm>
            <a:off x="5144188" y="2484688"/>
            <a:ext cx="2230500" cy="443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88" name="Google Shape;88;p15"/>
          <p:cNvSpPr txBox="1">
            <a:spLocks noGrp="1"/>
          </p:cNvSpPr>
          <p:nvPr>
            <p:ph type="subTitle" idx="3"/>
          </p:nvPr>
        </p:nvSpPr>
        <p:spPr>
          <a:xfrm>
            <a:off x="5144188" y="3131503"/>
            <a:ext cx="2230500" cy="781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9" name="Google Shape;89;p15"/>
          <p:cNvSpPr txBox="1">
            <a:spLocks noGrp="1"/>
          </p:cNvSpPr>
          <p:nvPr>
            <p:ph type="title" idx="4"/>
          </p:nvPr>
        </p:nvSpPr>
        <p:spPr>
          <a:xfrm>
            <a:off x="714300" y="553450"/>
            <a:ext cx="7715400" cy="605700"/>
          </a:xfrm>
          <a:prstGeom prst="rect">
            <a:avLst/>
          </a:prstGeom>
        </p:spPr>
        <p:txBody>
          <a:bodyPr spcFirstLastPara="1" wrap="square" lIns="91425" tIns="91425" rIns="91425" bIns="91425" anchor="t" anchorCtr="0">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a:endParaRPr/>
          </a:p>
        </p:txBody>
      </p:sp>
      <p:cxnSp>
        <p:nvCxnSpPr>
          <p:cNvPr id="90" name="Google Shape;90;p15"/>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91" name="Google Shape;91;p15"/>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six columns">
  <p:cSld name="CUSTOM_1_1">
    <p:spTree>
      <p:nvGrpSpPr>
        <p:cNvPr id="1" name="Shape 100"/>
        <p:cNvGrpSpPr/>
        <p:nvPr/>
      </p:nvGrpSpPr>
      <p:grpSpPr>
        <a:xfrm>
          <a:off x="0" y="0"/>
          <a:ext cx="0" cy="0"/>
          <a:chOff x="0" y="0"/>
          <a:chExt cx="0" cy="0"/>
        </a:xfrm>
      </p:grpSpPr>
      <p:sp>
        <p:nvSpPr>
          <p:cNvPr id="101" name="Google Shape;101;p17"/>
          <p:cNvSpPr txBox="1">
            <a:spLocks noGrp="1"/>
          </p:cNvSpPr>
          <p:nvPr>
            <p:ph type="title"/>
          </p:nvPr>
        </p:nvSpPr>
        <p:spPr>
          <a:xfrm>
            <a:off x="736350" y="3039975"/>
            <a:ext cx="2230500" cy="443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02" name="Google Shape;102;p17"/>
          <p:cNvSpPr txBox="1">
            <a:spLocks noGrp="1"/>
          </p:cNvSpPr>
          <p:nvPr>
            <p:ph type="subTitle" idx="1"/>
          </p:nvPr>
        </p:nvSpPr>
        <p:spPr>
          <a:xfrm>
            <a:off x="736350" y="3686788"/>
            <a:ext cx="2230500" cy="60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3" name="Google Shape;103;p17"/>
          <p:cNvSpPr txBox="1">
            <a:spLocks noGrp="1"/>
          </p:cNvSpPr>
          <p:nvPr>
            <p:ph type="title" idx="2"/>
          </p:nvPr>
        </p:nvSpPr>
        <p:spPr>
          <a:xfrm>
            <a:off x="736350" y="1475500"/>
            <a:ext cx="2230500" cy="443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04" name="Google Shape;104;p17"/>
          <p:cNvSpPr txBox="1">
            <a:spLocks noGrp="1"/>
          </p:cNvSpPr>
          <p:nvPr>
            <p:ph type="subTitle" idx="3"/>
          </p:nvPr>
        </p:nvSpPr>
        <p:spPr>
          <a:xfrm>
            <a:off x="736350" y="2122313"/>
            <a:ext cx="2230500" cy="60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5" name="Google Shape;105;p17"/>
          <p:cNvSpPr txBox="1">
            <a:spLocks noGrp="1"/>
          </p:cNvSpPr>
          <p:nvPr>
            <p:ph type="title" idx="4"/>
          </p:nvPr>
        </p:nvSpPr>
        <p:spPr>
          <a:xfrm>
            <a:off x="6199188" y="1475500"/>
            <a:ext cx="2230500" cy="443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06" name="Google Shape;106;p17"/>
          <p:cNvSpPr txBox="1">
            <a:spLocks noGrp="1"/>
          </p:cNvSpPr>
          <p:nvPr>
            <p:ph type="subTitle" idx="5"/>
          </p:nvPr>
        </p:nvSpPr>
        <p:spPr>
          <a:xfrm>
            <a:off x="6199200" y="2122312"/>
            <a:ext cx="2230500" cy="60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7" name="Google Shape;107;p17"/>
          <p:cNvSpPr txBox="1">
            <a:spLocks noGrp="1"/>
          </p:cNvSpPr>
          <p:nvPr>
            <p:ph type="title" idx="6"/>
          </p:nvPr>
        </p:nvSpPr>
        <p:spPr>
          <a:xfrm>
            <a:off x="714300" y="553450"/>
            <a:ext cx="7715400" cy="605700"/>
          </a:xfrm>
          <a:prstGeom prst="rect">
            <a:avLst/>
          </a:prstGeom>
        </p:spPr>
        <p:txBody>
          <a:bodyPr spcFirstLastPara="1" wrap="square" lIns="91425" tIns="91425" rIns="91425" bIns="91425" anchor="t" anchorCtr="0">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a:endParaRPr/>
          </a:p>
        </p:txBody>
      </p:sp>
      <p:sp>
        <p:nvSpPr>
          <p:cNvPr id="108" name="Google Shape;108;p17"/>
          <p:cNvSpPr txBox="1">
            <a:spLocks noGrp="1"/>
          </p:cNvSpPr>
          <p:nvPr>
            <p:ph type="title" idx="7"/>
          </p:nvPr>
        </p:nvSpPr>
        <p:spPr>
          <a:xfrm>
            <a:off x="6199200" y="3039975"/>
            <a:ext cx="2230500" cy="443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09" name="Google Shape;109;p17"/>
          <p:cNvSpPr txBox="1">
            <a:spLocks noGrp="1"/>
          </p:cNvSpPr>
          <p:nvPr>
            <p:ph type="subTitle" idx="8"/>
          </p:nvPr>
        </p:nvSpPr>
        <p:spPr>
          <a:xfrm>
            <a:off x="6199200" y="3686788"/>
            <a:ext cx="2230500" cy="60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0" name="Google Shape;110;p17"/>
          <p:cNvSpPr txBox="1">
            <a:spLocks noGrp="1"/>
          </p:cNvSpPr>
          <p:nvPr>
            <p:ph type="title" idx="9"/>
          </p:nvPr>
        </p:nvSpPr>
        <p:spPr>
          <a:xfrm>
            <a:off x="3459563" y="3039975"/>
            <a:ext cx="2230500" cy="443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11" name="Google Shape;111;p17"/>
          <p:cNvSpPr txBox="1">
            <a:spLocks noGrp="1"/>
          </p:cNvSpPr>
          <p:nvPr>
            <p:ph type="subTitle" idx="13"/>
          </p:nvPr>
        </p:nvSpPr>
        <p:spPr>
          <a:xfrm>
            <a:off x="3459563" y="3686788"/>
            <a:ext cx="2230500" cy="60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2" name="Google Shape;112;p17"/>
          <p:cNvSpPr txBox="1">
            <a:spLocks noGrp="1"/>
          </p:cNvSpPr>
          <p:nvPr>
            <p:ph type="title" idx="14"/>
          </p:nvPr>
        </p:nvSpPr>
        <p:spPr>
          <a:xfrm>
            <a:off x="3459563" y="1475500"/>
            <a:ext cx="2230500" cy="443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13" name="Google Shape;113;p17"/>
          <p:cNvSpPr txBox="1">
            <a:spLocks noGrp="1"/>
          </p:cNvSpPr>
          <p:nvPr>
            <p:ph type="subTitle" idx="15"/>
          </p:nvPr>
        </p:nvSpPr>
        <p:spPr>
          <a:xfrm>
            <a:off x="3459563" y="2122313"/>
            <a:ext cx="2230500" cy="60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cxnSp>
        <p:nvCxnSpPr>
          <p:cNvPr id="114" name="Google Shape;114;p17"/>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115" name="Google Shape;115;p17"/>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Numbers and text">
  <p:cSld name="CUSTOM_3">
    <p:spTree>
      <p:nvGrpSpPr>
        <p:cNvPr id="1" name="Shape 141"/>
        <p:cNvGrpSpPr/>
        <p:nvPr/>
      </p:nvGrpSpPr>
      <p:grpSpPr>
        <a:xfrm>
          <a:off x="0" y="0"/>
          <a:ext cx="0" cy="0"/>
          <a:chOff x="0" y="0"/>
          <a:chExt cx="0" cy="0"/>
        </a:xfrm>
      </p:grpSpPr>
      <p:sp>
        <p:nvSpPr>
          <p:cNvPr id="142" name="Google Shape;142;p21"/>
          <p:cNvSpPr txBox="1">
            <a:spLocks noGrp="1"/>
          </p:cNvSpPr>
          <p:nvPr>
            <p:ph type="title" hasCustomPrompt="1"/>
          </p:nvPr>
        </p:nvSpPr>
        <p:spPr>
          <a:xfrm>
            <a:off x="3857450" y="730575"/>
            <a:ext cx="1938300" cy="564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43" name="Google Shape;143;p21"/>
          <p:cNvSpPr txBox="1">
            <a:spLocks noGrp="1"/>
          </p:cNvSpPr>
          <p:nvPr>
            <p:ph type="subTitle" idx="1"/>
          </p:nvPr>
        </p:nvSpPr>
        <p:spPr>
          <a:xfrm>
            <a:off x="2704575" y="1488775"/>
            <a:ext cx="3734700" cy="180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4" name="Google Shape;144;p21"/>
          <p:cNvSpPr txBox="1">
            <a:spLocks noGrp="1"/>
          </p:cNvSpPr>
          <p:nvPr>
            <p:ph type="title" idx="2" hasCustomPrompt="1"/>
          </p:nvPr>
        </p:nvSpPr>
        <p:spPr>
          <a:xfrm>
            <a:off x="3857450" y="2029025"/>
            <a:ext cx="1938300" cy="564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45" name="Google Shape;145;p21"/>
          <p:cNvSpPr txBox="1">
            <a:spLocks noGrp="1"/>
          </p:cNvSpPr>
          <p:nvPr>
            <p:ph type="subTitle" idx="3"/>
          </p:nvPr>
        </p:nvSpPr>
        <p:spPr>
          <a:xfrm>
            <a:off x="2704575" y="2787225"/>
            <a:ext cx="3734700" cy="180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6" name="Google Shape;146;p21"/>
          <p:cNvSpPr txBox="1">
            <a:spLocks noGrp="1"/>
          </p:cNvSpPr>
          <p:nvPr>
            <p:ph type="title" idx="4" hasCustomPrompt="1"/>
          </p:nvPr>
        </p:nvSpPr>
        <p:spPr>
          <a:xfrm>
            <a:off x="3780800" y="3330900"/>
            <a:ext cx="1938300" cy="564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47" name="Google Shape;147;p21"/>
          <p:cNvSpPr txBox="1">
            <a:spLocks noGrp="1"/>
          </p:cNvSpPr>
          <p:nvPr>
            <p:ph type="subTitle" idx="5"/>
          </p:nvPr>
        </p:nvSpPr>
        <p:spPr>
          <a:xfrm>
            <a:off x="2704575" y="4089100"/>
            <a:ext cx="3734700" cy="180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cxnSp>
        <p:nvCxnSpPr>
          <p:cNvPr id="148" name="Google Shape;148;p21"/>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149" name="Google Shape;149;p21"/>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_6">
    <p:spTree>
      <p:nvGrpSpPr>
        <p:cNvPr id="1" name="Shape 167"/>
        <p:cNvGrpSpPr/>
        <p:nvPr/>
      </p:nvGrpSpPr>
      <p:grpSpPr>
        <a:xfrm>
          <a:off x="0" y="0"/>
          <a:ext cx="0" cy="0"/>
          <a:chOff x="0" y="0"/>
          <a:chExt cx="0" cy="0"/>
        </a:xfrm>
      </p:grpSpPr>
      <p:sp>
        <p:nvSpPr>
          <p:cNvPr id="168" name="Google Shape;168;p24"/>
          <p:cNvSpPr txBox="1">
            <a:spLocks noGrp="1"/>
          </p:cNvSpPr>
          <p:nvPr>
            <p:ph type="subTitle" idx="1"/>
          </p:nvPr>
        </p:nvSpPr>
        <p:spPr>
          <a:xfrm>
            <a:off x="1011250" y="2703350"/>
            <a:ext cx="2429100" cy="105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9" name="Google Shape;169;p24"/>
          <p:cNvSpPr txBox="1">
            <a:spLocks noGrp="1"/>
          </p:cNvSpPr>
          <p:nvPr>
            <p:ph type="title"/>
          </p:nvPr>
        </p:nvSpPr>
        <p:spPr>
          <a:xfrm>
            <a:off x="1011250" y="1304150"/>
            <a:ext cx="1932000" cy="1182000"/>
          </a:xfrm>
          <a:prstGeom prst="rect">
            <a:avLst/>
          </a:prstGeom>
        </p:spPr>
        <p:txBody>
          <a:bodyPr spcFirstLastPara="1" wrap="square" lIns="91425" tIns="91425" rIns="91425" bIns="91425" anchor="t" anchorCtr="0">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a:endParaRPr/>
          </a:p>
        </p:txBody>
      </p:sp>
      <p:cxnSp>
        <p:nvCxnSpPr>
          <p:cNvPr id="170" name="Google Shape;170;p24"/>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171" name="Google Shape;171;p24"/>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2">
  <p:cSld name="CUSTOM_6_1">
    <p:spTree>
      <p:nvGrpSpPr>
        <p:cNvPr id="1" name="Shape 172"/>
        <p:cNvGrpSpPr/>
        <p:nvPr/>
      </p:nvGrpSpPr>
      <p:grpSpPr>
        <a:xfrm>
          <a:off x="0" y="0"/>
          <a:ext cx="0" cy="0"/>
          <a:chOff x="0" y="0"/>
          <a:chExt cx="0" cy="0"/>
        </a:xfrm>
      </p:grpSpPr>
      <p:sp>
        <p:nvSpPr>
          <p:cNvPr id="173" name="Google Shape;173;p25"/>
          <p:cNvSpPr txBox="1">
            <a:spLocks noGrp="1"/>
          </p:cNvSpPr>
          <p:nvPr>
            <p:ph type="subTitle" idx="1"/>
          </p:nvPr>
        </p:nvSpPr>
        <p:spPr>
          <a:xfrm>
            <a:off x="5703750" y="2703350"/>
            <a:ext cx="2429100" cy="1056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74" name="Google Shape;174;p25"/>
          <p:cNvSpPr txBox="1">
            <a:spLocks noGrp="1"/>
          </p:cNvSpPr>
          <p:nvPr>
            <p:ph type="title"/>
          </p:nvPr>
        </p:nvSpPr>
        <p:spPr>
          <a:xfrm>
            <a:off x="6276975" y="1304150"/>
            <a:ext cx="1855800" cy="1182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900"/>
              <a:buNone/>
              <a:defRPr/>
            </a:lvl1pPr>
            <a:lvl2pPr lvl="1" algn="r" rtl="0">
              <a:spcBef>
                <a:spcPts val="0"/>
              </a:spcBef>
              <a:spcAft>
                <a:spcPts val="0"/>
              </a:spcAft>
              <a:buSzPts val="3900"/>
              <a:buNone/>
              <a:defRPr/>
            </a:lvl2pPr>
            <a:lvl3pPr lvl="2" algn="r" rtl="0">
              <a:spcBef>
                <a:spcPts val="0"/>
              </a:spcBef>
              <a:spcAft>
                <a:spcPts val="0"/>
              </a:spcAft>
              <a:buSzPts val="3900"/>
              <a:buNone/>
              <a:defRPr/>
            </a:lvl3pPr>
            <a:lvl4pPr lvl="3" algn="r" rtl="0">
              <a:spcBef>
                <a:spcPts val="0"/>
              </a:spcBef>
              <a:spcAft>
                <a:spcPts val="0"/>
              </a:spcAft>
              <a:buSzPts val="3900"/>
              <a:buNone/>
              <a:defRPr/>
            </a:lvl4pPr>
            <a:lvl5pPr lvl="4" algn="r" rtl="0">
              <a:spcBef>
                <a:spcPts val="0"/>
              </a:spcBef>
              <a:spcAft>
                <a:spcPts val="0"/>
              </a:spcAft>
              <a:buSzPts val="3900"/>
              <a:buNone/>
              <a:defRPr/>
            </a:lvl5pPr>
            <a:lvl6pPr lvl="5" algn="r" rtl="0">
              <a:spcBef>
                <a:spcPts val="0"/>
              </a:spcBef>
              <a:spcAft>
                <a:spcPts val="0"/>
              </a:spcAft>
              <a:buSzPts val="3900"/>
              <a:buNone/>
              <a:defRPr/>
            </a:lvl6pPr>
            <a:lvl7pPr lvl="6" algn="r" rtl="0">
              <a:spcBef>
                <a:spcPts val="0"/>
              </a:spcBef>
              <a:spcAft>
                <a:spcPts val="0"/>
              </a:spcAft>
              <a:buSzPts val="3900"/>
              <a:buNone/>
              <a:defRPr/>
            </a:lvl7pPr>
            <a:lvl8pPr lvl="7" algn="r" rtl="0">
              <a:spcBef>
                <a:spcPts val="0"/>
              </a:spcBef>
              <a:spcAft>
                <a:spcPts val="0"/>
              </a:spcAft>
              <a:buSzPts val="3900"/>
              <a:buNone/>
              <a:defRPr/>
            </a:lvl8pPr>
            <a:lvl9pPr lvl="8" algn="r" rtl="0">
              <a:spcBef>
                <a:spcPts val="0"/>
              </a:spcBef>
              <a:spcAft>
                <a:spcPts val="0"/>
              </a:spcAft>
              <a:buSzPts val="3900"/>
              <a:buNone/>
              <a:defRPr/>
            </a:lvl9pPr>
          </a:lstStyle>
          <a:p>
            <a:endParaRPr/>
          </a:p>
        </p:txBody>
      </p:sp>
      <p:cxnSp>
        <p:nvCxnSpPr>
          <p:cNvPr id="175" name="Google Shape;175;p25"/>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176" name="Google Shape;176;p25"/>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100000">
              <a:schemeClr val="lt1"/>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300" y="549600"/>
            <a:ext cx="7715400" cy="4680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1pPr>
            <a:lvl2pPr lvl="1">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2pPr>
            <a:lvl3pPr lvl="2">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3pPr>
            <a:lvl4pPr lvl="3">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4pPr>
            <a:lvl5pPr lvl="4">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5pPr>
            <a:lvl6pPr lvl="5">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6pPr>
            <a:lvl7pPr lvl="6">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7pPr>
            <a:lvl8pPr lvl="7">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8pPr>
            <a:lvl9pPr lvl="8">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4300" y="1152475"/>
            <a:ext cx="77154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Arimo"/>
              <a:buChar char="●"/>
              <a:defRPr sz="1800">
                <a:solidFill>
                  <a:schemeClr val="dk1"/>
                </a:solidFill>
                <a:latin typeface="Arimo"/>
                <a:ea typeface="Arimo"/>
                <a:cs typeface="Arimo"/>
                <a:sym typeface="Arimo"/>
              </a:defRPr>
            </a:lvl1pPr>
            <a:lvl2pPr marL="914400" lvl="1"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2pPr>
            <a:lvl3pPr marL="1371600" lvl="2"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3pPr>
            <a:lvl4pPr marL="1828800" lvl="3"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4pPr>
            <a:lvl5pPr marL="2286000" lvl="4"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5pPr>
            <a:lvl6pPr marL="2743200" lvl="5"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6pPr>
            <a:lvl7pPr marL="3200400" lvl="6"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7pPr>
            <a:lvl8pPr marL="3657600" lvl="7"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8pPr>
            <a:lvl9pPr marL="4114800" lvl="8"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5" r:id="rId3"/>
    <p:sldLayoutId id="2147483658" r:id="rId4"/>
    <p:sldLayoutId id="2147483661" r:id="rId5"/>
    <p:sldLayoutId id="2147483663" r:id="rId6"/>
    <p:sldLayoutId id="2147483667" r:id="rId7"/>
    <p:sldLayoutId id="2147483670" r:id="rId8"/>
    <p:sldLayoutId id="2147483671" r:id="rId9"/>
    <p:sldLayoutId id="2147483675" r:id="rId10"/>
    <p:sldLayoutId id="2147483676"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slide" Target="slide1.xml"/></Relationships>
</file>

<file path=ppt/slides/_rels/slide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slide" Target="slide1.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237"/>
        <p:cNvGrpSpPr/>
        <p:nvPr/>
      </p:nvGrpSpPr>
      <p:grpSpPr>
        <a:xfrm>
          <a:off x="0" y="0"/>
          <a:ext cx="0" cy="0"/>
          <a:chOff x="0" y="0"/>
          <a:chExt cx="0" cy="0"/>
        </a:xfrm>
      </p:grpSpPr>
      <p:sp>
        <p:nvSpPr>
          <p:cNvPr id="239" name="Google Shape;239;p34"/>
          <p:cNvSpPr txBox="1">
            <a:spLocks noGrp="1"/>
          </p:cNvSpPr>
          <p:nvPr>
            <p:ph type="ctrTitle"/>
          </p:nvPr>
        </p:nvSpPr>
        <p:spPr>
          <a:xfrm>
            <a:off x="568485" y="1475508"/>
            <a:ext cx="7854736" cy="82626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3600" dirty="0" smtClean="0"/>
              <a:t>ANALYTICAL </a:t>
            </a:r>
            <a:r>
              <a:rPr lang="en-IN" sz="3600" dirty="0"/>
              <a:t>CRM DEVELOPMENT FOR A BANK</a:t>
            </a:r>
            <a:endParaRPr sz="3600" dirty="0"/>
          </a:p>
        </p:txBody>
      </p:sp>
      <p:sp>
        <p:nvSpPr>
          <p:cNvPr id="240" name="Google Shape;240;p34"/>
          <p:cNvSpPr txBox="1">
            <a:spLocks noGrp="1"/>
          </p:cNvSpPr>
          <p:nvPr>
            <p:ph type="subTitle" idx="1"/>
          </p:nvPr>
        </p:nvSpPr>
        <p:spPr>
          <a:xfrm>
            <a:off x="5085126" y="4161935"/>
            <a:ext cx="3815400" cy="21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b="1" dirty="0" smtClean="0"/>
              <a:t>PRESENTED BY</a:t>
            </a:r>
            <a:r>
              <a:rPr lang="en-IN" dirty="0" smtClean="0"/>
              <a:t>: </a:t>
            </a:r>
            <a:r>
              <a:rPr lang="en-IN" b="1" dirty="0" smtClean="0"/>
              <a:t>VAISHALI PANSE</a:t>
            </a:r>
            <a:endParaRPr b="1" dirty="0"/>
          </a:p>
        </p:txBody>
      </p:sp>
      <p:sp>
        <p:nvSpPr>
          <p:cNvPr id="241" name="Google Shape;241;p34"/>
          <p:cNvSpPr/>
          <p:nvPr/>
        </p:nvSpPr>
        <p:spPr>
          <a:xfrm>
            <a:off x="3177536" y="4121512"/>
            <a:ext cx="80847" cy="80847"/>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4"/>
          <p:cNvSpPr/>
          <p:nvPr/>
        </p:nvSpPr>
        <p:spPr>
          <a:xfrm rot="-1685758">
            <a:off x="4276753" y="4283822"/>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4"/>
          <p:cNvSpPr/>
          <p:nvPr/>
        </p:nvSpPr>
        <p:spPr>
          <a:xfrm>
            <a:off x="3870412" y="866903"/>
            <a:ext cx="80847" cy="80847"/>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4"/>
          <p:cNvSpPr txBox="1"/>
          <p:nvPr/>
        </p:nvSpPr>
        <p:spPr>
          <a:xfrm>
            <a:off x="7055821" y="221558"/>
            <a:ext cx="1367400" cy="3009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dirty="0">
                <a:solidFill>
                  <a:schemeClr val="tx1">
                    <a:lumMod val="95000"/>
                  </a:schemeClr>
                </a:solidFill>
                <a:latin typeface="Bebas Neue"/>
                <a:ea typeface="Bebas Neue"/>
                <a:cs typeface="Bebas Neue"/>
                <a:sym typeface="Bebas Neue"/>
              </a:rPr>
              <a:t>Data</a:t>
            </a:r>
            <a:r>
              <a:rPr lang="en" dirty="0">
                <a:solidFill>
                  <a:schemeClr val="lt2"/>
                </a:solidFill>
                <a:latin typeface="Bebas Neue"/>
                <a:ea typeface="Bebas Neue"/>
                <a:cs typeface="Bebas Neue"/>
                <a:sym typeface="Bebas Neue"/>
              </a:rPr>
              <a:t> </a:t>
            </a:r>
            <a:r>
              <a:rPr lang="en" dirty="0">
                <a:solidFill>
                  <a:schemeClr val="tx1">
                    <a:lumMod val="95000"/>
                  </a:schemeClr>
                </a:solidFill>
                <a:latin typeface="Bebas Neue"/>
                <a:ea typeface="Bebas Neue"/>
                <a:cs typeface="Bebas Neue"/>
                <a:sym typeface="Bebas Neue"/>
              </a:rPr>
              <a:t>ANALYSIS </a:t>
            </a:r>
            <a:r>
              <a:rPr lang="en-IN" dirty="0">
                <a:solidFill>
                  <a:schemeClr val="tx1">
                    <a:lumMod val="95000"/>
                  </a:schemeClr>
                </a:solidFill>
                <a:latin typeface="Bebas Neue"/>
                <a:ea typeface="Bebas Neue"/>
                <a:cs typeface="Bebas Neue"/>
                <a:sym typeface="Bebas Neue"/>
              </a:rPr>
              <a:t>REPORT</a:t>
            </a:r>
            <a:endParaRPr dirty="0">
              <a:solidFill>
                <a:schemeClr val="tx1">
                  <a:lumMod val="95000"/>
                </a:schemeClr>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877"/>
        <p:cNvGrpSpPr/>
        <p:nvPr/>
      </p:nvGrpSpPr>
      <p:grpSpPr>
        <a:xfrm>
          <a:off x="0" y="0"/>
          <a:ext cx="0" cy="0"/>
          <a:chOff x="0" y="0"/>
          <a:chExt cx="0" cy="0"/>
        </a:xfrm>
      </p:grpSpPr>
      <p:sp>
        <p:nvSpPr>
          <p:cNvPr id="1878" name="Google Shape;1878;p61"/>
          <p:cNvSpPr txBox="1">
            <a:spLocks noGrp="1"/>
          </p:cNvSpPr>
          <p:nvPr>
            <p:ph type="title"/>
          </p:nvPr>
        </p:nvSpPr>
        <p:spPr>
          <a:xfrm>
            <a:off x="714300" y="513649"/>
            <a:ext cx="7715400" cy="60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CREDIT SCORE worthiness</a:t>
            </a:r>
            <a:endParaRPr dirty="0"/>
          </a:p>
        </p:txBody>
      </p:sp>
      <p:graphicFrame>
        <p:nvGraphicFramePr>
          <p:cNvPr id="1879" name="Google Shape;1879;p61"/>
          <p:cNvGraphicFramePr/>
          <p:nvPr>
            <p:extLst>
              <p:ext uri="{D42A27DB-BD31-4B8C-83A1-F6EECF244321}">
                <p14:modId xmlns:p14="http://schemas.microsoft.com/office/powerpoint/2010/main" val="1633055674"/>
              </p:ext>
            </p:extLst>
          </p:nvPr>
        </p:nvGraphicFramePr>
        <p:xfrm>
          <a:off x="723796" y="1391882"/>
          <a:ext cx="7478723" cy="3053616"/>
        </p:xfrm>
        <a:graphic>
          <a:graphicData uri="http://schemas.openxmlformats.org/drawingml/2006/table">
            <a:tbl>
              <a:tblPr>
                <a:noFill/>
                <a:tableStyleId>{FF7528D9-4E0B-4D8D-B717-804F052E0D4F}</a:tableStyleId>
              </a:tblPr>
              <a:tblGrid>
                <a:gridCol w="2335771">
                  <a:extLst>
                    <a:ext uri="{9D8B030D-6E8A-4147-A177-3AD203B41FA5}">
                      <a16:colId xmlns:a16="http://schemas.microsoft.com/office/drawing/2014/main" val="20000"/>
                    </a:ext>
                  </a:extLst>
                </a:gridCol>
                <a:gridCol w="2077048">
                  <a:extLst>
                    <a:ext uri="{9D8B030D-6E8A-4147-A177-3AD203B41FA5}">
                      <a16:colId xmlns:a16="http://schemas.microsoft.com/office/drawing/2014/main" val="20001"/>
                    </a:ext>
                  </a:extLst>
                </a:gridCol>
                <a:gridCol w="3065904">
                  <a:extLst>
                    <a:ext uri="{9D8B030D-6E8A-4147-A177-3AD203B41FA5}">
                      <a16:colId xmlns:a16="http://schemas.microsoft.com/office/drawing/2014/main" val="20003"/>
                    </a:ext>
                  </a:extLst>
                </a:gridCol>
              </a:tblGrid>
              <a:tr h="951876">
                <a:tc>
                  <a:txBody>
                    <a:bodyPr/>
                    <a:lstStyle/>
                    <a:p>
                      <a:pPr marL="0" lvl="0" indent="0" algn="ctr" rtl="0">
                        <a:spcBef>
                          <a:spcPts val="0"/>
                        </a:spcBef>
                        <a:spcAft>
                          <a:spcPts val="0"/>
                        </a:spcAft>
                        <a:buNone/>
                      </a:pPr>
                      <a:r>
                        <a:rPr lang="en-IN" sz="2400" dirty="0">
                          <a:solidFill>
                            <a:schemeClr val="lt1"/>
                          </a:solidFill>
                          <a:latin typeface="Bebas Neue"/>
                          <a:ea typeface="Bebas Neue"/>
                          <a:cs typeface="Bebas Neue"/>
                          <a:sym typeface="Bebas Neue"/>
                        </a:rPr>
                        <a:t>CREDIT SCORE RANGE</a:t>
                      </a:r>
                      <a:endParaRPr sz="2400" dirty="0">
                        <a:solidFill>
                          <a:schemeClr val="lt1"/>
                        </a:solidFill>
                        <a:latin typeface="Bebas Neue"/>
                        <a:ea typeface="Bebas Neue"/>
                        <a:cs typeface="Bebas Neue"/>
                        <a:sym typeface="Bebas Neu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gradFill>
                      <a:gsLst>
                        <a:gs pos="0">
                          <a:schemeClr val="accent1"/>
                        </a:gs>
                        <a:gs pos="100000">
                          <a:schemeClr val="lt2"/>
                        </a:gs>
                      </a:gsLst>
                      <a:lin ang="5400700" scaled="0"/>
                    </a:gradFill>
                  </a:tcPr>
                </a:tc>
                <a:tc>
                  <a:txBody>
                    <a:bodyPr/>
                    <a:lstStyle/>
                    <a:p>
                      <a:pPr marL="0" lvl="0" indent="0" algn="ctr" rtl="0">
                        <a:spcBef>
                          <a:spcPts val="0"/>
                        </a:spcBef>
                        <a:spcAft>
                          <a:spcPts val="0"/>
                        </a:spcAft>
                        <a:buNone/>
                      </a:pPr>
                      <a:r>
                        <a:rPr lang="en-IN" sz="2400" dirty="0">
                          <a:solidFill>
                            <a:schemeClr val="lt1"/>
                          </a:solidFill>
                          <a:latin typeface="Bebas Neue"/>
                          <a:ea typeface="Bebas Neue"/>
                          <a:cs typeface="Bebas Neue"/>
                          <a:sym typeface="Bebas Neue"/>
                        </a:rPr>
                        <a:t>CREDIT WORTHINESS</a:t>
                      </a:r>
                      <a:endParaRPr sz="2400" dirty="0">
                        <a:solidFill>
                          <a:schemeClr val="lt1"/>
                        </a:solidFill>
                        <a:latin typeface="Bebas Neue"/>
                        <a:ea typeface="Bebas Neue"/>
                        <a:cs typeface="Bebas Neue"/>
                        <a:sym typeface="Bebas Neu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gradFill>
                      <a:gsLst>
                        <a:gs pos="0">
                          <a:schemeClr val="accent1"/>
                        </a:gs>
                        <a:gs pos="100000">
                          <a:schemeClr val="lt2"/>
                        </a:gs>
                      </a:gsLst>
                      <a:lin ang="5400700" scaled="0"/>
                    </a:gradFill>
                  </a:tcPr>
                </a:tc>
                <a:tc>
                  <a:txBody>
                    <a:bodyPr/>
                    <a:lstStyle/>
                    <a:p>
                      <a:pPr marL="0" lvl="0" indent="0" algn="ctr" rtl="0">
                        <a:spcBef>
                          <a:spcPts val="0"/>
                        </a:spcBef>
                        <a:spcAft>
                          <a:spcPts val="0"/>
                        </a:spcAft>
                        <a:buNone/>
                      </a:pPr>
                      <a:r>
                        <a:rPr lang="en-IN" sz="2400" dirty="0">
                          <a:solidFill>
                            <a:schemeClr val="lt1"/>
                          </a:solidFill>
                          <a:latin typeface="Bebas Neue"/>
                          <a:ea typeface="Bebas Neue"/>
                          <a:cs typeface="Bebas Neue"/>
                          <a:sym typeface="Bebas Neue"/>
                        </a:rPr>
                        <a:t>CUSTOMERs COUNT</a:t>
                      </a:r>
                      <a:endParaRPr sz="2400" dirty="0">
                        <a:solidFill>
                          <a:schemeClr val="lt1"/>
                        </a:solidFill>
                        <a:latin typeface="Bebas Neue"/>
                        <a:ea typeface="Bebas Neue"/>
                        <a:cs typeface="Bebas Neue"/>
                        <a:sym typeface="Bebas Neue"/>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gradFill>
                      <a:gsLst>
                        <a:gs pos="0">
                          <a:schemeClr val="accent1"/>
                        </a:gs>
                        <a:gs pos="100000">
                          <a:schemeClr val="lt2"/>
                        </a:gs>
                      </a:gsLst>
                      <a:lin ang="5400700" scaled="0"/>
                    </a:gradFill>
                  </a:tcPr>
                </a:tc>
                <a:extLst>
                  <a:ext uri="{0D108BD9-81ED-4DB2-BD59-A6C34878D82A}">
                    <a16:rowId xmlns:a16="http://schemas.microsoft.com/office/drawing/2014/main" val="10000"/>
                  </a:ext>
                </a:extLst>
              </a:tr>
              <a:tr h="420348">
                <a:tc>
                  <a:txBody>
                    <a:bodyPr/>
                    <a:lstStyle/>
                    <a:p>
                      <a:pPr marL="0" lvl="0" indent="0" algn="ctr" rtl="0">
                        <a:spcBef>
                          <a:spcPts val="0"/>
                        </a:spcBef>
                        <a:spcAft>
                          <a:spcPts val="0"/>
                        </a:spcAft>
                        <a:buNone/>
                      </a:pPr>
                      <a:r>
                        <a:rPr lang="en" dirty="0" smtClean="0">
                          <a:solidFill>
                            <a:schemeClr val="dk1"/>
                          </a:solidFill>
                          <a:latin typeface="Arimo"/>
                          <a:ea typeface="Arimo"/>
                          <a:cs typeface="Arimo"/>
                          <a:sym typeface="Arimo"/>
                        </a:rPr>
                        <a:t>350-450</a:t>
                      </a:r>
                      <a:endParaRPr dirty="0">
                        <a:solidFill>
                          <a:schemeClr val="dk1"/>
                        </a:solidFill>
                        <a:latin typeface="Arimo"/>
                        <a:ea typeface="Arimo"/>
                        <a:cs typeface="Arimo"/>
                        <a:sym typeface="Arimo"/>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0000"/>
                    </a:solidFill>
                  </a:tcPr>
                </a:tc>
                <a:tc>
                  <a:txBody>
                    <a:bodyPr/>
                    <a:lstStyle/>
                    <a:p>
                      <a:pPr marL="0" lvl="0" indent="0" algn="ctr" rtl="0">
                        <a:spcBef>
                          <a:spcPts val="0"/>
                        </a:spcBef>
                        <a:spcAft>
                          <a:spcPts val="0"/>
                        </a:spcAft>
                        <a:buNone/>
                      </a:pPr>
                      <a:r>
                        <a:rPr lang="en" dirty="0">
                          <a:solidFill>
                            <a:schemeClr val="dk1"/>
                          </a:solidFill>
                          <a:latin typeface="Arimo"/>
                          <a:ea typeface="Arimo"/>
                          <a:cs typeface="Arimo"/>
                          <a:sym typeface="Arimo"/>
                        </a:rPr>
                        <a:t>POOR </a:t>
                      </a:r>
                      <a:endParaRPr dirty="0">
                        <a:solidFill>
                          <a:schemeClr val="dk1"/>
                        </a:solidFill>
                        <a:latin typeface="Arimo"/>
                        <a:ea typeface="Arimo"/>
                        <a:cs typeface="Arimo"/>
                        <a:sym typeface="Arimo"/>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0000"/>
                    </a:solidFill>
                  </a:tcPr>
                </a:tc>
                <a:tc>
                  <a:txBody>
                    <a:bodyPr/>
                    <a:lstStyle/>
                    <a:p>
                      <a:pPr marL="0" lvl="0" indent="0" algn="ctr" rtl="0">
                        <a:spcBef>
                          <a:spcPts val="0"/>
                        </a:spcBef>
                        <a:spcAft>
                          <a:spcPts val="0"/>
                        </a:spcAft>
                        <a:buNone/>
                      </a:pPr>
                      <a:r>
                        <a:rPr lang="en" dirty="0" smtClean="0">
                          <a:solidFill>
                            <a:schemeClr val="dk1"/>
                          </a:solidFill>
                          <a:latin typeface="Arimo"/>
                          <a:ea typeface="Arimo"/>
                          <a:cs typeface="Arimo"/>
                          <a:sym typeface="Arimo"/>
                        </a:rPr>
                        <a:t>61</a:t>
                      </a:r>
                      <a:endParaRPr dirty="0">
                        <a:solidFill>
                          <a:schemeClr val="dk1"/>
                        </a:solidFill>
                        <a:latin typeface="Arimo"/>
                        <a:ea typeface="Arimo"/>
                        <a:cs typeface="Arimo"/>
                        <a:sym typeface="Arimo"/>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000000"/>
                    </a:solidFill>
                  </a:tcPr>
                </a:tc>
                <a:extLst>
                  <a:ext uri="{0D108BD9-81ED-4DB2-BD59-A6C34878D82A}">
                    <a16:rowId xmlns:a16="http://schemas.microsoft.com/office/drawing/2014/main" val="10001"/>
                  </a:ext>
                </a:extLst>
              </a:tr>
              <a:tr h="420348">
                <a:tc>
                  <a:txBody>
                    <a:bodyPr/>
                    <a:lstStyle/>
                    <a:p>
                      <a:pPr marL="0" lvl="0" indent="0" algn="ctr" rtl="0">
                        <a:spcBef>
                          <a:spcPts val="0"/>
                        </a:spcBef>
                        <a:spcAft>
                          <a:spcPts val="0"/>
                        </a:spcAft>
                        <a:buClr>
                          <a:schemeClr val="hlink"/>
                        </a:buClr>
                        <a:buSzPts val="1100"/>
                        <a:buFont typeface="Arial"/>
                        <a:buNone/>
                      </a:pPr>
                      <a:r>
                        <a:rPr lang="en" dirty="0" smtClean="0">
                          <a:solidFill>
                            <a:schemeClr val="dk1"/>
                          </a:solidFill>
                          <a:latin typeface="Arimo"/>
                          <a:ea typeface="Arimo"/>
                          <a:cs typeface="Arimo"/>
                          <a:sym typeface="Arimo"/>
                        </a:rPr>
                        <a:t>450-550</a:t>
                      </a:r>
                      <a:endParaRPr dirty="0">
                        <a:solidFill>
                          <a:schemeClr val="dk1"/>
                        </a:solidFill>
                        <a:latin typeface="Arimo"/>
                        <a:ea typeface="Arimo"/>
                        <a:cs typeface="Arimo"/>
                        <a:sym typeface="Arimo"/>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0000"/>
                    </a:solidFill>
                  </a:tcPr>
                </a:tc>
                <a:tc>
                  <a:txBody>
                    <a:bodyPr/>
                    <a:lstStyle/>
                    <a:p>
                      <a:pPr marL="0" lvl="0" indent="0" algn="ctr" rtl="0">
                        <a:spcBef>
                          <a:spcPts val="0"/>
                        </a:spcBef>
                        <a:spcAft>
                          <a:spcPts val="0"/>
                        </a:spcAft>
                        <a:buNone/>
                      </a:pPr>
                      <a:r>
                        <a:rPr lang="en-US" dirty="0">
                          <a:solidFill>
                            <a:schemeClr val="dk1"/>
                          </a:solidFill>
                          <a:latin typeface="Arimo"/>
                          <a:ea typeface="Arimo"/>
                          <a:cs typeface="Arimo"/>
                          <a:sym typeface="Arimo"/>
                        </a:rPr>
                        <a:t>F</a:t>
                      </a:r>
                      <a:r>
                        <a:rPr lang="en-IN" dirty="0">
                          <a:solidFill>
                            <a:schemeClr val="dk1"/>
                          </a:solidFill>
                          <a:latin typeface="Arimo"/>
                          <a:ea typeface="Arimo"/>
                          <a:cs typeface="Arimo"/>
                          <a:sym typeface="Arimo"/>
                        </a:rPr>
                        <a:t>AIR</a:t>
                      </a:r>
                      <a:endParaRPr dirty="0">
                        <a:solidFill>
                          <a:schemeClr val="dk1"/>
                        </a:solidFill>
                        <a:latin typeface="Arimo"/>
                        <a:ea typeface="Arimo"/>
                        <a:cs typeface="Arimo"/>
                        <a:sym typeface="Arimo"/>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0000"/>
                    </a:solidFill>
                  </a:tcPr>
                </a:tc>
                <a:tc>
                  <a:txBody>
                    <a:bodyPr/>
                    <a:lstStyle/>
                    <a:p>
                      <a:pPr marL="0" lvl="0" indent="0" algn="ctr" rtl="0">
                        <a:spcBef>
                          <a:spcPts val="0"/>
                        </a:spcBef>
                        <a:spcAft>
                          <a:spcPts val="0"/>
                        </a:spcAft>
                        <a:buNone/>
                      </a:pPr>
                      <a:r>
                        <a:rPr lang="en" dirty="0" smtClean="0">
                          <a:solidFill>
                            <a:schemeClr val="dk1"/>
                          </a:solidFill>
                          <a:latin typeface="Arimo"/>
                          <a:ea typeface="Arimo"/>
                          <a:cs typeface="Arimo"/>
                          <a:sym typeface="Arimo"/>
                        </a:rPr>
                        <a:t>307</a:t>
                      </a:r>
                      <a:endParaRPr dirty="0">
                        <a:solidFill>
                          <a:schemeClr val="dk1"/>
                        </a:solidFill>
                        <a:latin typeface="Arimo"/>
                        <a:ea typeface="Arimo"/>
                        <a:cs typeface="Arimo"/>
                        <a:sym typeface="Arimo"/>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000000"/>
                    </a:solidFill>
                  </a:tcPr>
                </a:tc>
                <a:extLst>
                  <a:ext uri="{0D108BD9-81ED-4DB2-BD59-A6C34878D82A}">
                    <a16:rowId xmlns:a16="http://schemas.microsoft.com/office/drawing/2014/main" val="10002"/>
                  </a:ext>
                </a:extLst>
              </a:tr>
              <a:tr h="420348">
                <a:tc>
                  <a:txBody>
                    <a:bodyPr/>
                    <a:lstStyle/>
                    <a:p>
                      <a:pPr marL="0" lvl="0" indent="0" algn="ctr" rtl="0">
                        <a:spcBef>
                          <a:spcPts val="0"/>
                        </a:spcBef>
                        <a:spcAft>
                          <a:spcPts val="0"/>
                        </a:spcAft>
                        <a:buClr>
                          <a:schemeClr val="hlink"/>
                        </a:buClr>
                        <a:buSzPts val="1100"/>
                        <a:buFont typeface="Arial"/>
                        <a:buNone/>
                      </a:pPr>
                      <a:r>
                        <a:rPr lang="en-US" dirty="0" smtClean="0">
                          <a:solidFill>
                            <a:schemeClr val="dk1"/>
                          </a:solidFill>
                          <a:latin typeface="Arimo"/>
                          <a:ea typeface="Arimo"/>
                          <a:cs typeface="Arimo"/>
                          <a:sym typeface="Arimo"/>
                        </a:rPr>
                        <a:t>550-650</a:t>
                      </a:r>
                      <a:endParaRPr dirty="0">
                        <a:solidFill>
                          <a:schemeClr val="dk1"/>
                        </a:solidFill>
                        <a:latin typeface="Arimo"/>
                        <a:ea typeface="Arimo"/>
                        <a:cs typeface="Arimo"/>
                        <a:sym typeface="Arim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0000"/>
                    </a:solidFill>
                  </a:tcPr>
                </a:tc>
                <a:tc>
                  <a:txBody>
                    <a:bodyPr/>
                    <a:lstStyle/>
                    <a:p>
                      <a:pPr marL="0" lvl="0" indent="0" algn="ctr" rtl="0">
                        <a:spcBef>
                          <a:spcPts val="0"/>
                        </a:spcBef>
                        <a:spcAft>
                          <a:spcPts val="0"/>
                        </a:spcAft>
                        <a:buNone/>
                      </a:pPr>
                      <a:r>
                        <a:rPr lang="en-IN" dirty="0">
                          <a:solidFill>
                            <a:schemeClr val="dk1"/>
                          </a:solidFill>
                          <a:latin typeface="Arimo"/>
                          <a:ea typeface="Arimo"/>
                          <a:cs typeface="Arimo"/>
                          <a:sym typeface="Arimo"/>
                        </a:rPr>
                        <a:t>GOOD</a:t>
                      </a:r>
                      <a:endParaRPr dirty="0">
                        <a:solidFill>
                          <a:schemeClr val="dk1"/>
                        </a:solidFill>
                        <a:latin typeface="Arimo"/>
                        <a:ea typeface="Arimo"/>
                        <a:cs typeface="Arimo"/>
                        <a:sym typeface="Arim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0000"/>
                    </a:solidFill>
                  </a:tcPr>
                </a:tc>
                <a:tc>
                  <a:txBody>
                    <a:bodyPr/>
                    <a:lstStyle/>
                    <a:p>
                      <a:pPr marL="0" lvl="0" indent="0" algn="ctr" rtl="0">
                        <a:spcBef>
                          <a:spcPts val="0"/>
                        </a:spcBef>
                        <a:spcAft>
                          <a:spcPts val="0"/>
                        </a:spcAft>
                        <a:buNone/>
                      </a:pPr>
                      <a:r>
                        <a:rPr lang="en" dirty="0" smtClean="0">
                          <a:solidFill>
                            <a:schemeClr val="dk1"/>
                          </a:solidFill>
                          <a:latin typeface="Arimo"/>
                          <a:ea typeface="Arimo"/>
                          <a:cs typeface="Arimo"/>
                          <a:sym typeface="Arimo"/>
                        </a:rPr>
                        <a:t>689</a:t>
                      </a:r>
                      <a:endParaRPr dirty="0">
                        <a:solidFill>
                          <a:schemeClr val="dk1"/>
                        </a:solidFill>
                        <a:latin typeface="Arimo"/>
                        <a:ea typeface="Arimo"/>
                        <a:cs typeface="Arimo"/>
                        <a:sym typeface="Arimo"/>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000000"/>
                    </a:solidFill>
                  </a:tcPr>
                </a:tc>
                <a:extLst>
                  <a:ext uri="{0D108BD9-81ED-4DB2-BD59-A6C34878D82A}">
                    <a16:rowId xmlns:a16="http://schemas.microsoft.com/office/drawing/2014/main" val="10003"/>
                  </a:ext>
                </a:extLst>
              </a:tr>
              <a:tr h="420348">
                <a:tc>
                  <a:txBody>
                    <a:bodyPr/>
                    <a:lstStyle/>
                    <a:p>
                      <a:pPr marL="0" lvl="0" indent="0" algn="ctr" rtl="0">
                        <a:spcBef>
                          <a:spcPts val="0"/>
                        </a:spcBef>
                        <a:spcAft>
                          <a:spcPts val="0"/>
                        </a:spcAft>
                        <a:buClr>
                          <a:schemeClr val="hlink"/>
                        </a:buClr>
                        <a:buSzPts val="1100"/>
                        <a:buFont typeface="Arial"/>
                        <a:buNone/>
                      </a:pPr>
                      <a:r>
                        <a:rPr lang="en" dirty="0" smtClean="0">
                          <a:solidFill>
                            <a:schemeClr val="dk1"/>
                          </a:solidFill>
                          <a:latin typeface="Arimo"/>
                          <a:ea typeface="Arimo"/>
                          <a:cs typeface="Arimo"/>
                          <a:sym typeface="Arimo"/>
                        </a:rPr>
                        <a:t>650-750</a:t>
                      </a:r>
                      <a:endParaRPr dirty="0">
                        <a:solidFill>
                          <a:schemeClr val="dk1"/>
                        </a:solidFill>
                        <a:latin typeface="Arimo"/>
                        <a:ea typeface="Arimo"/>
                        <a:cs typeface="Arimo"/>
                        <a:sym typeface="Arim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000000"/>
                    </a:solidFill>
                  </a:tcPr>
                </a:tc>
                <a:tc>
                  <a:txBody>
                    <a:bodyPr/>
                    <a:lstStyle/>
                    <a:p>
                      <a:pPr marL="0" lvl="0" indent="0" algn="ctr" rtl="0">
                        <a:spcBef>
                          <a:spcPts val="0"/>
                        </a:spcBef>
                        <a:spcAft>
                          <a:spcPts val="0"/>
                        </a:spcAft>
                        <a:buNone/>
                      </a:pPr>
                      <a:r>
                        <a:rPr lang="en-IN" dirty="0">
                          <a:solidFill>
                            <a:schemeClr val="dk1"/>
                          </a:solidFill>
                          <a:latin typeface="Arimo"/>
                          <a:ea typeface="Arimo"/>
                          <a:cs typeface="Arimo"/>
                          <a:sym typeface="Arimo"/>
                        </a:rPr>
                        <a:t>VERY GOOD</a:t>
                      </a:r>
                      <a:endParaRPr dirty="0">
                        <a:solidFill>
                          <a:schemeClr val="dk1"/>
                        </a:solidFill>
                        <a:latin typeface="Arimo"/>
                        <a:ea typeface="Arimo"/>
                        <a:cs typeface="Arimo"/>
                        <a:sym typeface="Arim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000000"/>
                    </a:solidFill>
                  </a:tcPr>
                </a:tc>
                <a:tc>
                  <a:txBody>
                    <a:bodyPr/>
                    <a:lstStyle/>
                    <a:p>
                      <a:pPr marL="0" lvl="0" indent="0" algn="ctr" rtl="0">
                        <a:spcBef>
                          <a:spcPts val="0"/>
                        </a:spcBef>
                        <a:spcAft>
                          <a:spcPts val="0"/>
                        </a:spcAft>
                        <a:buNone/>
                      </a:pPr>
                      <a:r>
                        <a:rPr lang="en" dirty="0" smtClean="0">
                          <a:solidFill>
                            <a:schemeClr val="dk1"/>
                          </a:solidFill>
                          <a:latin typeface="Arimo"/>
                          <a:ea typeface="Arimo"/>
                          <a:cs typeface="Arimo"/>
                          <a:sym typeface="Arimo"/>
                        </a:rPr>
                        <a:t>667</a:t>
                      </a:r>
                      <a:endParaRPr dirty="0">
                        <a:solidFill>
                          <a:schemeClr val="dk1"/>
                        </a:solidFill>
                        <a:latin typeface="Arimo"/>
                        <a:ea typeface="Arimo"/>
                        <a:cs typeface="Arimo"/>
                        <a:sym typeface="Arimo"/>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000000"/>
                    </a:solidFill>
                  </a:tcPr>
                </a:tc>
                <a:extLst>
                  <a:ext uri="{0D108BD9-81ED-4DB2-BD59-A6C34878D82A}">
                    <a16:rowId xmlns:a16="http://schemas.microsoft.com/office/drawing/2014/main" val="10004"/>
                  </a:ext>
                </a:extLst>
              </a:tr>
              <a:tr h="420348">
                <a:tc>
                  <a:txBody>
                    <a:bodyPr/>
                    <a:lstStyle/>
                    <a:p>
                      <a:pPr marL="0" lvl="0" indent="0" algn="ctr" rtl="0">
                        <a:spcBef>
                          <a:spcPts val="0"/>
                        </a:spcBef>
                        <a:spcAft>
                          <a:spcPts val="0"/>
                        </a:spcAft>
                        <a:buClr>
                          <a:schemeClr val="hlink"/>
                        </a:buClr>
                        <a:buSzPts val="1100"/>
                        <a:buFont typeface="Arial"/>
                        <a:buNone/>
                      </a:pPr>
                      <a:r>
                        <a:rPr lang="en-US" dirty="0" smtClean="0">
                          <a:solidFill>
                            <a:schemeClr val="dk1"/>
                          </a:solidFill>
                          <a:latin typeface="Arimo"/>
                          <a:ea typeface="Arimo"/>
                          <a:cs typeface="Arimo"/>
                          <a:sym typeface="Arimo"/>
                        </a:rPr>
                        <a:t>750-850</a:t>
                      </a:r>
                      <a:endParaRPr dirty="0">
                        <a:solidFill>
                          <a:schemeClr val="dk1"/>
                        </a:solidFill>
                        <a:latin typeface="Arimo"/>
                        <a:ea typeface="Arimo"/>
                        <a:cs typeface="Arimo"/>
                        <a:sym typeface="Arimo"/>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0000"/>
                    </a:solidFill>
                  </a:tcPr>
                </a:tc>
                <a:tc>
                  <a:txBody>
                    <a:bodyPr/>
                    <a:lstStyle/>
                    <a:p>
                      <a:pPr marL="0" lvl="0" indent="0" algn="ctr" rtl="0">
                        <a:spcBef>
                          <a:spcPts val="0"/>
                        </a:spcBef>
                        <a:spcAft>
                          <a:spcPts val="0"/>
                        </a:spcAft>
                        <a:buNone/>
                      </a:pPr>
                      <a:r>
                        <a:rPr lang="en-US" dirty="0">
                          <a:solidFill>
                            <a:schemeClr val="dk1"/>
                          </a:solidFill>
                          <a:latin typeface="Arimo"/>
                          <a:ea typeface="Arimo"/>
                          <a:cs typeface="Arimo"/>
                          <a:sym typeface="Arimo"/>
                        </a:rPr>
                        <a:t>EXCELLENT</a:t>
                      </a:r>
                      <a:endParaRPr dirty="0">
                        <a:solidFill>
                          <a:schemeClr val="dk1"/>
                        </a:solidFill>
                        <a:latin typeface="Arimo"/>
                        <a:ea typeface="Arimo"/>
                        <a:cs typeface="Arimo"/>
                        <a:sym typeface="Arimo"/>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0000"/>
                    </a:solidFill>
                  </a:tcPr>
                </a:tc>
                <a:tc>
                  <a:txBody>
                    <a:bodyPr/>
                    <a:lstStyle/>
                    <a:p>
                      <a:pPr marL="0" lvl="0" indent="0" algn="ctr" rtl="0">
                        <a:spcBef>
                          <a:spcPts val="0"/>
                        </a:spcBef>
                        <a:spcAft>
                          <a:spcPts val="0"/>
                        </a:spcAft>
                        <a:buNone/>
                      </a:pPr>
                      <a:r>
                        <a:rPr lang="en-US" dirty="0" smtClean="0">
                          <a:solidFill>
                            <a:schemeClr val="dk1"/>
                          </a:solidFill>
                          <a:latin typeface="Arimo"/>
                          <a:ea typeface="Arimo"/>
                          <a:cs typeface="Arimo"/>
                          <a:sym typeface="Arimo"/>
                        </a:rPr>
                        <a:t>313</a:t>
                      </a:r>
                      <a:endParaRPr dirty="0">
                        <a:solidFill>
                          <a:schemeClr val="dk1"/>
                        </a:solidFill>
                        <a:latin typeface="Arimo"/>
                        <a:ea typeface="Arimo"/>
                        <a:cs typeface="Arimo"/>
                        <a:sym typeface="Arimo"/>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0000"/>
                    </a:solidFill>
                  </a:tcPr>
                </a:tc>
                <a:extLst>
                  <a:ext uri="{0D108BD9-81ED-4DB2-BD59-A6C34878D82A}">
                    <a16:rowId xmlns:a16="http://schemas.microsoft.com/office/drawing/2014/main" val="1396378635"/>
                  </a:ext>
                </a:extLst>
              </a:tr>
            </a:tbl>
          </a:graphicData>
        </a:graphic>
      </p:graphicFrame>
      <p:sp>
        <p:nvSpPr>
          <p:cNvPr id="1880" name="Google Shape;1880;p61"/>
          <p:cNvSpPr txBox="1"/>
          <p:nvPr/>
        </p:nvSpPr>
        <p:spPr>
          <a:xfrm>
            <a:off x="7062300" y="212749"/>
            <a:ext cx="1367400" cy="3009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dirty="0">
                <a:solidFill>
                  <a:schemeClr val="tx1"/>
                </a:solidFill>
                <a:latin typeface="Bebas Neue"/>
                <a:ea typeface="Bebas Neue"/>
                <a:cs typeface="Bebas Neue"/>
                <a:sym typeface="Bebas Neue"/>
              </a:rPr>
              <a:t>Data ANALYSIS </a:t>
            </a:r>
            <a:r>
              <a:rPr lang="en-IN" dirty="0">
                <a:solidFill>
                  <a:schemeClr val="tx1"/>
                </a:solidFill>
                <a:latin typeface="Bebas Neue"/>
                <a:ea typeface="Bebas Neue"/>
                <a:cs typeface="Bebas Neue"/>
                <a:sym typeface="Bebas Neue"/>
              </a:rPr>
              <a:t>REPORT</a:t>
            </a:r>
            <a:endParaRPr dirty="0">
              <a:solidFill>
                <a:schemeClr val="tx1"/>
              </a:solidFill>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501"/>
        <p:cNvGrpSpPr/>
        <p:nvPr/>
      </p:nvGrpSpPr>
      <p:grpSpPr>
        <a:xfrm>
          <a:off x="0" y="0"/>
          <a:ext cx="0" cy="0"/>
          <a:chOff x="0" y="0"/>
          <a:chExt cx="0" cy="0"/>
        </a:xfrm>
      </p:grpSpPr>
      <p:sp>
        <p:nvSpPr>
          <p:cNvPr id="1502" name="Google Shape;1502;p55"/>
          <p:cNvSpPr txBox="1">
            <a:spLocks noGrp="1"/>
          </p:cNvSpPr>
          <p:nvPr>
            <p:ph type="title"/>
          </p:nvPr>
        </p:nvSpPr>
        <p:spPr>
          <a:xfrm>
            <a:off x="714300" y="553450"/>
            <a:ext cx="7715400" cy="60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YEAR WISE CHURN RATE</a:t>
            </a:r>
            <a:endParaRPr dirty="0"/>
          </a:p>
        </p:txBody>
      </p:sp>
      <p:sp>
        <p:nvSpPr>
          <p:cNvPr id="1503" name="Google Shape;1503;p55"/>
          <p:cNvSpPr txBox="1"/>
          <p:nvPr/>
        </p:nvSpPr>
        <p:spPr>
          <a:xfrm>
            <a:off x="7062300" y="212749"/>
            <a:ext cx="1367400" cy="3009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dirty="0">
                <a:solidFill>
                  <a:schemeClr val="tx1"/>
                </a:solidFill>
                <a:latin typeface="Bebas Neue"/>
                <a:ea typeface="Bebas Neue"/>
                <a:cs typeface="Bebas Neue"/>
                <a:sym typeface="Bebas Neue"/>
              </a:rPr>
              <a:t>Data ANALYSIS </a:t>
            </a:r>
            <a:r>
              <a:rPr lang="en-IN" dirty="0">
                <a:solidFill>
                  <a:schemeClr val="tx1"/>
                </a:solidFill>
                <a:latin typeface="Bebas Neue"/>
                <a:ea typeface="Bebas Neue"/>
                <a:cs typeface="Bebas Neue"/>
                <a:sym typeface="Bebas Neue"/>
              </a:rPr>
              <a:t>REPORT</a:t>
            </a:r>
            <a:endParaRPr dirty="0">
              <a:solidFill>
                <a:schemeClr val="tx1"/>
              </a:solidFill>
            </a:endParaRPr>
          </a:p>
        </p:txBody>
      </p:sp>
      <p:sp>
        <p:nvSpPr>
          <p:cNvPr id="1504" name="Google Shape;1504;p55"/>
          <p:cNvSpPr txBox="1"/>
          <p:nvPr/>
        </p:nvSpPr>
        <p:spPr>
          <a:xfrm>
            <a:off x="1462750" y="3340988"/>
            <a:ext cx="19743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700" dirty="0">
                <a:solidFill>
                  <a:schemeClr val="dk1"/>
                </a:solidFill>
                <a:latin typeface="Bebas Neue"/>
                <a:ea typeface="Bebas Neue"/>
                <a:cs typeface="Bebas Neue"/>
                <a:sym typeface="Bebas Neue"/>
              </a:rPr>
              <a:t>2018</a:t>
            </a:r>
            <a:endParaRPr sz="2700" dirty="0">
              <a:solidFill>
                <a:schemeClr val="dk1"/>
              </a:solidFill>
              <a:latin typeface="Bebas Neue"/>
              <a:ea typeface="Bebas Neue"/>
              <a:cs typeface="Bebas Neue"/>
              <a:sym typeface="Bebas Neue"/>
            </a:endParaRPr>
          </a:p>
        </p:txBody>
      </p:sp>
      <p:sp>
        <p:nvSpPr>
          <p:cNvPr id="1505" name="Google Shape;1505;p55"/>
          <p:cNvSpPr txBox="1"/>
          <p:nvPr/>
        </p:nvSpPr>
        <p:spPr>
          <a:xfrm>
            <a:off x="1462750" y="3718612"/>
            <a:ext cx="1974300" cy="76657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dirty="0">
                <a:solidFill>
                  <a:schemeClr val="dk1"/>
                </a:solidFill>
                <a:latin typeface="Arimo"/>
                <a:ea typeface="Arimo"/>
                <a:cs typeface="Arimo"/>
                <a:sym typeface="Arimo"/>
              </a:rPr>
              <a:t>In the year 2018, 524 accounts have been churned</a:t>
            </a:r>
            <a:endParaRPr dirty="0">
              <a:solidFill>
                <a:schemeClr val="dk1"/>
              </a:solidFill>
              <a:latin typeface="Arimo"/>
              <a:ea typeface="Arimo"/>
              <a:cs typeface="Arimo"/>
              <a:sym typeface="Arimo"/>
            </a:endParaRPr>
          </a:p>
        </p:txBody>
      </p:sp>
      <p:cxnSp>
        <p:nvCxnSpPr>
          <p:cNvPr id="1507" name="Google Shape;1507;p55"/>
          <p:cNvCxnSpPr/>
          <p:nvPr/>
        </p:nvCxnSpPr>
        <p:spPr>
          <a:xfrm>
            <a:off x="1280350" y="3219225"/>
            <a:ext cx="0" cy="990900"/>
          </a:xfrm>
          <a:prstGeom prst="straightConnector1">
            <a:avLst/>
          </a:prstGeom>
          <a:noFill/>
          <a:ln w="25400" cap="flat" cmpd="sng">
            <a:solidFill>
              <a:schemeClr val="dk1"/>
            </a:solidFill>
            <a:prstDash val="solid"/>
            <a:round/>
            <a:headEnd type="none" w="med" len="med"/>
            <a:tailEnd type="none" w="med" len="med"/>
          </a:ln>
        </p:spPr>
      </p:cxnSp>
      <p:sp>
        <p:nvSpPr>
          <p:cNvPr id="1510" name="Google Shape;1510;p55"/>
          <p:cNvSpPr txBox="1"/>
          <p:nvPr/>
        </p:nvSpPr>
        <p:spPr>
          <a:xfrm>
            <a:off x="3132542" y="1502138"/>
            <a:ext cx="19743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700" dirty="0">
                <a:solidFill>
                  <a:schemeClr val="dk1"/>
                </a:solidFill>
                <a:latin typeface="Bebas Neue"/>
                <a:ea typeface="Bebas Neue"/>
                <a:cs typeface="Bebas Neue"/>
                <a:sym typeface="Bebas Neue"/>
              </a:rPr>
              <a:t>2016</a:t>
            </a:r>
            <a:endParaRPr sz="2700" dirty="0">
              <a:solidFill>
                <a:schemeClr val="dk1"/>
              </a:solidFill>
              <a:latin typeface="Bebas Neue"/>
              <a:ea typeface="Bebas Neue"/>
              <a:cs typeface="Bebas Neue"/>
              <a:sym typeface="Bebas Neue"/>
            </a:endParaRPr>
          </a:p>
        </p:txBody>
      </p:sp>
      <p:sp>
        <p:nvSpPr>
          <p:cNvPr id="1511" name="Google Shape;1511;p55"/>
          <p:cNvSpPr txBox="1"/>
          <p:nvPr/>
        </p:nvSpPr>
        <p:spPr>
          <a:xfrm>
            <a:off x="3096392" y="1879762"/>
            <a:ext cx="2196370" cy="54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Arimo"/>
                <a:ea typeface="Arimo"/>
                <a:cs typeface="Arimo"/>
                <a:sym typeface="Arimo"/>
              </a:rPr>
              <a:t>376 customers have exited in the year 2016</a:t>
            </a:r>
            <a:endParaRPr dirty="0">
              <a:solidFill>
                <a:schemeClr val="dk1"/>
              </a:solidFill>
              <a:latin typeface="Arimo"/>
              <a:ea typeface="Arimo"/>
              <a:cs typeface="Arimo"/>
              <a:sym typeface="Arimo"/>
            </a:endParaRPr>
          </a:p>
        </p:txBody>
      </p:sp>
      <p:cxnSp>
        <p:nvCxnSpPr>
          <p:cNvPr id="1512" name="Google Shape;1512;p55"/>
          <p:cNvCxnSpPr/>
          <p:nvPr/>
        </p:nvCxnSpPr>
        <p:spPr>
          <a:xfrm flipH="1">
            <a:off x="2947225" y="1510425"/>
            <a:ext cx="3000" cy="993000"/>
          </a:xfrm>
          <a:prstGeom prst="straightConnector1">
            <a:avLst/>
          </a:prstGeom>
          <a:noFill/>
          <a:ln w="25400" cap="flat" cmpd="sng">
            <a:solidFill>
              <a:schemeClr val="dk1"/>
            </a:solidFill>
            <a:prstDash val="solid"/>
            <a:round/>
            <a:headEnd type="none" w="med" len="med"/>
            <a:tailEnd type="none" w="med" len="med"/>
          </a:ln>
        </p:spPr>
      </p:cxnSp>
      <p:sp>
        <p:nvSpPr>
          <p:cNvPr id="1515" name="Google Shape;1515;p55"/>
          <p:cNvSpPr txBox="1"/>
          <p:nvPr/>
        </p:nvSpPr>
        <p:spPr>
          <a:xfrm>
            <a:off x="4796425" y="3340988"/>
            <a:ext cx="19743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700" dirty="0">
                <a:solidFill>
                  <a:schemeClr val="dk1"/>
                </a:solidFill>
                <a:latin typeface="Bebas Neue"/>
                <a:ea typeface="Bebas Neue"/>
                <a:cs typeface="Bebas Neue"/>
                <a:sym typeface="Bebas Neue"/>
              </a:rPr>
              <a:t>2019</a:t>
            </a:r>
            <a:endParaRPr sz="2700" dirty="0">
              <a:solidFill>
                <a:schemeClr val="dk1"/>
              </a:solidFill>
              <a:latin typeface="Bebas Neue"/>
              <a:ea typeface="Bebas Neue"/>
              <a:cs typeface="Bebas Neue"/>
              <a:sym typeface="Bebas Neue"/>
            </a:endParaRPr>
          </a:p>
        </p:txBody>
      </p:sp>
      <p:sp>
        <p:nvSpPr>
          <p:cNvPr id="1516" name="Google Shape;1516;p55"/>
          <p:cNvSpPr txBox="1"/>
          <p:nvPr/>
        </p:nvSpPr>
        <p:spPr>
          <a:xfrm>
            <a:off x="4755222" y="3641888"/>
            <a:ext cx="1974300" cy="84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dirty="0">
                <a:solidFill>
                  <a:schemeClr val="dk1"/>
                </a:solidFill>
                <a:latin typeface="Arimo"/>
                <a:ea typeface="Arimo"/>
                <a:cs typeface="Arimo"/>
                <a:sym typeface="Arimo"/>
              </a:rPr>
              <a:t>We are facing highest churn rate as 658 accounts in the current year</a:t>
            </a:r>
            <a:endParaRPr dirty="0">
              <a:solidFill>
                <a:schemeClr val="dk1"/>
              </a:solidFill>
              <a:latin typeface="Arimo"/>
              <a:ea typeface="Arimo"/>
              <a:cs typeface="Arimo"/>
              <a:sym typeface="Arimo"/>
            </a:endParaRPr>
          </a:p>
        </p:txBody>
      </p:sp>
      <p:cxnSp>
        <p:nvCxnSpPr>
          <p:cNvPr id="1517" name="Google Shape;1517;p55"/>
          <p:cNvCxnSpPr/>
          <p:nvPr/>
        </p:nvCxnSpPr>
        <p:spPr>
          <a:xfrm>
            <a:off x="4614025" y="3219225"/>
            <a:ext cx="0" cy="990900"/>
          </a:xfrm>
          <a:prstGeom prst="straightConnector1">
            <a:avLst/>
          </a:prstGeom>
          <a:noFill/>
          <a:ln w="25400" cap="flat" cmpd="sng">
            <a:solidFill>
              <a:schemeClr val="dk1"/>
            </a:solidFill>
            <a:prstDash val="solid"/>
            <a:round/>
            <a:headEnd type="none" w="med" len="med"/>
            <a:tailEnd type="none" w="med" len="med"/>
          </a:ln>
        </p:spPr>
      </p:cxnSp>
      <p:sp>
        <p:nvSpPr>
          <p:cNvPr id="1520" name="Google Shape;1520;p55"/>
          <p:cNvSpPr txBox="1"/>
          <p:nvPr/>
        </p:nvSpPr>
        <p:spPr>
          <a:xfrm>
            <a:off x="6466217" y="1502138"/>
            <a:ext cx="1974300" cy="30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700" dirty="0">
                <a:solidFill>
                  <a:schemeClr val="dk1"/>
                </a:solidFill>
                <a:latin typeface="Bebas Neue"/>
                <a:ea typeface="Bebas Neue"/>
                <a:cs typeface="Bebas Neue"/>
                <a:sym typeface="Bebas Neue"/>
              </a:rPr>
              <a:t>2017</a:t>
            </a:r>
            <a:endParaRPr sz="2700" dirty="0">
              <a:solidFill>
                <a:schemeClr val="dk1"/>
              </a:solidFill>
              <a:latin typeface="Bebas Neue"/>
              <a:ea typeface="Bebas Neue"/>
              <a:cs typeface="Bebas Neue"/>
              <a:sym typeface="Bebas Neue"/>
            </a:endParaRPr>
          </a:p>
        </p:txBody>
      </p:sp>
      <p:sp>
        <p:nvSpPr>
          <p:cNvPr id="1521" name="Google Shape;1521;p55"/>
          <p:cNvSpPr txBox="1"/>
          <p:nvPr/>
        </p:nvSpPr>
        <p:spPr>
          <a:xfrm>
            <a:off x="6466217" y="1879763"/>
            <a:ext cx="1974300" cy="54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Arimo"/>
                <a:ea typeface="Arimo"/>
                <a:cs typeface="Arimo"/>
                <a:sym typeface="Arimo"/>
              </a:rPr>
              <a:t>479 </a:t>
            </a:r>
            <a:r>
              <a:rPr lang="en-IN" dirty="0">
                <a:solidFill>
                  <a:schemeClr val="dk1"/>
                </a:solidFill>
                <a:latin typeface="Arimo"/>
                <a:ea typeface="Arimo"/>
                <a:cs typeface="Arimo"/>
                <a:sym typeface="Arimo"/>
              </a:rPr>
              <a:t>accounts are exited</a:t>
            </a:r>
            <a:endParaRPr dirty="0">
              <a:solidFill>
                <a:schemeClr val="dk1"/>
              </a:solidFill>
              <a:latin typeface="Arimo"/>
              <a:ea typeface="Arimo"/>
              <a:cs typeface="Arimo"/>
              <a:sym typeface="Arimo"/>
            </a:endParaRPr>
          </a:p>
        </p:txBody>
      </p:sp>
      <p:cxnSp>
        <p:nvCxnSpPr>
          <p:cNvPr id="1522" name="Google Shape;1522;p55"/>
          <p:cNvCxnSpPr/>
          <p:nvPr/>
        </p:nvCxnSpPr>
        <p:spPr>
          <a:xfrm flipH="1">
            <a:off x="6280900" y="1510425"/>
            <a:ext cx="3000" cy="993000"/>
          </a:xfrm>
          <a:prstGeom prst="straightConnector1">
            <a:avLst/>
          </a:prstGeom>
          <a:ln>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3" name="Straight Connector 2"/>
          <p:cNvCxnSpPr/>
          <p:nvPr/>
        </p:nvCxnSpPr>
        <p:spPr>
          <a:xfrm flipH="1">
            <a:off x="6280297" y="1509486"/>
            <a:ext cx="4389" cy="1081314"/>
          </a:xfrm>
          <a:prstGeom prst="line">
            <a:avLst/>
          </a:prstGeom>
        </p:spPr>
        <p:style>
          <a:lnRef idx="2">
            <a:schemeClr val="dk1"/>
          </a:lnRef>
          <a:fillRef idx="0">
            <a:schemeClr val="dk1"/>
          </a:fillRef>
          <a:effectRef idx="1">
            <a:schemeClr val="dk1"/>
          </a:effectRef>
          <a:fontRef idx="minor">
            <a:schemeClr val="tx1"/>
          </a:fontRef>
        </p:style>
      </p:cxn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816"/>
        <p:cNvGrpSpPr/>
        <p:nvPr/>
      </p:nvGrpSpPr>
      <p:grpSpPr>
        <a:xfrm>
          <a:off x="0" y="0"/>
          <a:ext cx="0" cy="0"/>
          <a:chOff x="0" y="0"/>
          <a:chExt cx="0" cy="0"/>
        </a:xfrm>
      </p:grpSpPr>
      <p:sp>
        <p:nvSpPr>
          <p:cNvPr id="1821" name="Google Shape;1821;p60"/>
          <p:cNvSpPr txBox="1">
            <a:spLocks noGrp="1"/>
          </p:cNvSpPr>
          <p:nvPr>
            <p:ph type="title"/>
          </p:nvPr>
        </p:nvSpPr>
        <p:spPr>
          <a:xfrm>
            <a:off x="3291840" y="730575"/>
            <a:ext cx="2503910" cy="564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tx2">
                    <a:lumMod val="40000"/>
                    <a:lumOff val="60000"/>
                  </a:schemeClr>
                </a:solidFill>
              </a:rPr>
              <a:t>99086.13</a:t>
            </a:r>
            <a:endParaRPr dirty="0">
              <a:solidFill>
                <a:schemeClr val="tx2">
                  <a:lumMod val="40000"/>
                  <a:lumOff val="60000"/>
                </a:schemeClr>
              </a:solidFill>
            </a:endParaRPr>
          </a:p>
        </p:txBody>
      </p:sp>
      <p:sp>
        <p:nvSpPr>
          <p:cNvPr id="1822" name="Google Shape;1822;p60"/>
          <p:cNvSpPr txBox="1">
            <a:spLocks noGrp="1"/>
          </p:cNvSpPr>
          <p:nvPr>
            <p:ph type="subTitle" idx="1"/>
          </p:nvPr>
        </p:nvSpPr>
        <p:spPr>
          <a:xfrm>
            <a:off x="2729345" y="1386929"/>
            <a:ext cx="4024745" cy="47283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1823" name="Google Shape;1823;p60"/>
          <p:cNvSpPr txBox="1">
            <a:spLocks noGrp="1"/>
          </p:cNvSpPr>
          <p:nvPr>
            <p:ph type="title" idx="2"/>
          </p:nvPr>
        </p:nvSpPr>
        <p:spPr>
          <a:xfrm>
            <a:off x="3463962" y="2029025"/>
            <a:ext cx="2331788" cy="564600"/>
          </a:xfrm>
          <a:prstGeom prst="rect">
            <a:avLst/>
          </a:prstGeom>
        </p:spPr>
        <p:txBody>
          <a:bodyPr spcFirstLastPara="1" wrap="square" lIns="91425" tIns="91425" rIns="91425" bIns="91425" anchor="ctr" anchorCtr="0">
            <a:noAutofit/>
          </a:bodyPr>
          <a:lstStyle/>
          <a:p>
            <a:r>
              <a:rPr lang="en" dirty="0">
                <a:solidFill>
                  <a:schemeClr val="tx2">
                    <a:lumMod val="40000"/>
                    <a:lumOff val="60000"/>
                  </a:schemeClr>
                </a:solidFill>
              </a:rPr>
              <a:t>100970.14</a:t>
            </a:r>
            <a:endParaRPr dirty="0">
              <a:solidFill>
                <a:schemeClr val="tx2">
                  <a:lumMod val="40000"/>
                  <a:lumOff val="60000"/>
                </a:schemeClr>
              </a:solidFill>
            </a:endParaRPr>
          </a:p>
        </p:txBody>
      </p:sp>
      <p:sp>
        <p:nvSpPr>
          <p:cNvPr id="1825" name="Google Shape;1825;p60"/>
          <p:cNvSpPr txBox="1">
            <a:spLocks noGrp="1"/>
          </p:cNvSpPr>
          <p:nvPr>
            <p:ph type="title" idx="4"/>
          </p:nvPr>
        </p:nvSpPr>
        <p:spPr>
          <a:xfrm>
            <a:off x="3205765" y="3329635"/>
            <a:ext cx="2560319" cy="564600"/>
          </a:xfrm>
          <a:prstGeom prst="rect">
            <a:avLst/>
          </a:prstGeom>
        </p:spPr>
        <p:txBody>
          <a:bodyPr spcFirstLastPara="1" wrap="square" lIns="91425" tIns="91425" rIns="91425" bIns="91425" anchor="ctr" anchorCtr="0">
            <a:noAutofit/>
          </a:bodyPr>
          <a:lstStyle/>
          <a:p>
            <a:pPr lvl="0"/>
            <a:r>
              <a:rPr lang="en" dirty="0">
                <a:solidFill>
                  <a:schemeClr val="tx2">
                    <a:lumMod val="40000"/>
                    <a:lumOff val="60000"/>
                  </a:schemeClr>
                </a:solidFill>
              </a:rPr>
              <a:t>1</a:t>
            </a:r>
            <a:r>
              <a:rPr lang="en" dirty="0">
                <a:solidFill>
                  <a:schemeClr val="tx2">
                    <a:lumMod val="40000"/>
                    <a:lumOff val="60000"/>
                  </a:schemeClr>
                </a:solidFill>
              </a:rPr>
              <a:t>01912.67</a:t>
            </a:r>
            <a:endParaRPr dirty="0">
              <a:solidFill>
                <a:schemeClr val="tx2">
                  <a:lumMod val="40000"/>
                  <a:lumOff val="60000"/>
                </a:schemeClr>
              </a:solidFill>
            </a:endParaRPr>
          </a:p>
        </p:txBody>
      </p:sp>
      <p:sp>
        <p:nvSpPr>
          <p:cNvPr id="1829" name="Google Shape;1829;p60"/>
          <p:cNvSpPr txBox="1"/>
          <p:nvPr/>
        </p:nvSpPr>
        <p:spPr>
          <a:xfrm>
            <a:off x="7062300" y="212749"/>
            <a:ext cx="1367400" cy="3009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dirty="0">
                <a:solidFill>
                  <a:schemeClr val="tx1"/>
                </a:solidFill>
                <a:latin typeface="Bebas Neue"/>
                <a:ea typeface="Bebas Neue"/>
                <a:cs typeface="Bebas Neue"/>
                <a:sym typeface="Bebas Neue"/>
              </a:rPr>
              <a:t>Data ANALYSIS </a:t>
            </a:r>
            <a:r>
              <a:rPr lang="en-IN" dirty="0">
                <a:solidFill>
                  <a:schemeClr val="tx1"/>
                </a:solidFill>
                <a:latin typeface="Bebas Neue"/>
                <a:ea typeface="Bebas Neue"/>
                <a:cs typeface="Bebas Neue"/>
                <a:sym typeface="Bebas Neue"/>
              </a:rPr>
              <a:t>REPORT</a:t>
            </a:r>
            <a:endParaRPr dirty="0">
              <a:solidFill>
                <a:schemeClr val="tx1"/>
              </a:solidFill>
            </a:endParaRPr>
          </a:p>
        </p:txBody>
      </p:sp>
      <p:sp>
        <p:nvSpPr>
          <p:cNvPr id="1849" name="Google Shape;1849;p60"/>
          <p:cNvSpPr/>
          <p:nvPr/>
        </p:nvSpPr>
        <p:spPr>
          <a:xfrm rot="-1685758">
            <a:off x="7876578" y="2210072"/>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0"/>
          <p:cNvSpPr/>
          <p:nvPr/>
        </p:nvSpPr>
        <p:spPr>
          <a:xfrm>
            <a:off x="8273299" y="3013353"/>
            <a:ext cx="80847" cy="80847"/>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822;p60">
            <a:extLst>
              <a:ext uri="{FF2B5EF4-FFF2-40B4-BE49-F238E27FC236}">
                <a16:creationId xmlns:a16="http://schemas.microsoft.com/office/drawing/2014/main" id="{909E0E5E-0ABD-45C9-B7E1-00EFEEC74B22}"/>
              </a:ext>
            </a:extLst>
          </p:cNvPr>
          <p:cNvSpPr txBox="1">
            <a:spLocks/>
          </p:cNvSpPr>
          <p:nvPr/>
        </p:nvSpPr>
        <p:spPr>
          <a:xfrm>
            <a:off x="2667000" y="2593615"/>
            <a:ext cx="3941618" cy="39950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Arimo"/>
              <a:buNone/>
              <a:defRPr sz="1400" b="0" i="0" u="none" strike="noStrike" cap="none">
                <a:solidFill>
                  <a:schemeClr val="dk1"/>
                </a:solidFill>
                <a:latin typeface="Arimo"/>
                <a:ea typeface="Arimo"/>
                <a:cs typeface="Arimo"/>
                <a:sym typeface="Arimo"/>
              </a:defRPr>
            </a:lvl1pPr>
            <a:lvl2pPr marL="914400" marR="0" lvl="1" indent="-317500" algn="ctr" rtl="0">
              <a:lnSpc>
                <a:spcPct val="100000"/>
              </a:lnSpc>
              <a:spcBef>
                <a:spcPts val="0"/>
              </a:spcBef>
              <a:spcAft>
                <a:spcPts val="0"/>
              </a:spcAft>
              <a:buClr>
                <a:schemeClr val="dk1"/>
              </a:buClr>
              <a:buSzPts val="1400"/>
              <a:buFont typeface="Arimo"/>
              <a:buNone/>
              <a:defRPr sz="1400" b="0" i="0" u="none" strike="noStrike" cap="none">
                <a:solidFill>
                  <a:schemeClr val="dk1"/>
                </a:solidFill>
                <a:latin typeface="Arimo"/>
                <a:ea typeface="Arimo"/>
                <a:cs typeface="Arimo"/>
                <a:sym typeface="Arimo"/>
              </a:defRPr>
            </a:lvl2pPr>
            <a:lvl3pPr marL="1371600" marR="0" lvl="2" indent="-317500" algn="ctr" rtl="0">
              <a:lnSpc>
                <a:spcPct val="100000"/>
              </a:lnSpc>
              <a:spcBef>
                <a:spcPts val="0"/>
              </a:spcBef>
              <a:spcAft>
                <a:spcPts val="0"/>
              </a:spcAft>
              <a:buClr>
                <a:schemeClr val="dk1"/>
              </a:buClr>
              <a:buSzPts val="1400"/>
              <a:buFont typeface="Arimo"/>
              <a:buNone/>
              <a:defRPr sz="1400" b="0" i="0" u="none" strike="noStrike" cap="none">
                <a:solidFill>
                  <a:schemeClr val="dk1"/>
                </a:solidFill>
                <a:latin typeface="Arimo"/>
                <a:ea typeface="Arimo"/>
                <a:cs typeface="Arimo"/>
                <a:sym typeface="Arimo"/>
              </a:defRPr>
            </a:lvl3pPr>
            <a:lvl4pPr marL="1828800" marR="0" lvl="3" indent="-317500" algn="ctr" rtl="0">
              <a:lnSpc>
                <a:spcPct val="100000"/>
              </a:lnSpc>
              <a:spcBef>
                <a:spcPts val="0"/>
              </a:spcBef>
              <a:spcAft>
                <a:spcPts val="0"/>
              </a:spcAft>
              <a:buClr>
                <a:schemeClr val="dk1"/>
              </a:buClr>
              <a:buSzPts val="1400"/>
              <a:buFont typeface="Arimo"/>
              <a:buNone/>
              <a:defRPr sz="1400" b="0" i="0" u="none" strike="noStrike" cap="none">
                <a:solidFill>
                  <a:schemeClr val="dk1"/>
                </a:solidFill>
                <a:latin typeface="Arimo"/>
                <a:ea typeface="Arimo"/>
                <a:cs typeface="Arimo"/>
                <a:sym typeface="Arimo"/>
              </a:defRPr>
            </a:lvl4pPr>
            <a:lvl5pPr marL="2286000" marR="0" lvl="4" indent="-317500" algn="ctr" rtl="0">
              <a:lnSpc>
                <a:spcPct val="100000"/>
              </a:lnSpc>
              <a:spcBef>
                <a:spcPts val="0"/>
              </a:spcBef>
              <a:spcAft>
                <a:spcPts val="0"/>
              </a:spcAft>
              <a:buClr>
                <a:schemeClr val="dk1"/>
              </a:buClr>
              <a:buSzPts val="1400"/>
              <a:buFont typeface="Arimo"/>
              <a:buNone/>
              <a:defRPr sz="1400" b="0" i="0" u="none" strike="noStrike" cap="none">
                <a:solidFill>
                  <a:schemeClr val="dk1"/>
                </a:solidFill>
                <a:latin typeface="Arimo"/>
                <a:ea typeface="Arimo"/>
                <a:cs typeface="Arimo"/>
                <a:sym typeface="Arimo"/>
              </a:defRPr>
            </a:lvl5pPr>
            <a:lvl6pPr marL="2743200" marR="0" lvl="5" indent="-317500" algn="ctr" rtl="0">
              <a:lnSpc>
                <a:spcPct val="100000"/>
              </a:lnSpc>
              <a:spcBef>
                <a:spcPts val="0"/>
              </a:spcBef>
              <a:spcAft>
                <a:spcPts val="0"/>
              </a:spcAft>
              <a:buClr>
                <a:schemeClr val="dk1"/>
              </a:buClr>
              <a:buSzPts val="1400"/>
              <a:buFont typeface="Arimo"/>
              <a:buNone/>
              <a:defRPr sz="1400" b="0" i="0" u="none" strike="noStrike" cap="none">
                <a:solidFill>
                  <a:schemeClr val="dk1"/>
                </a:solidFill>
                <a:latin typeface="Arimo"/>
                <a:ea typeface="Arimo"/>
                <a:cs typeface="Arimo"/>
                <a:sym typeface="Arimo"/>
              </a:defRPr>
            </a:lvl6pPr>
            <a:lvl7pPr marL="3200400" marR="0" lvl="6" indent="-317500" algn="ctr" rtl="0">
              <a:lnSpc>
                <a:spcPct val="100000"/>
              </a:lnSpc>
              <a:spcBef>
                <a:spcPts val="0"/>
              </a:spcBef>
              <a:spcAft>
                <a:spcPts val="0"/>
              </a:spcAft>
              <a:buClr>
                <a:schemeClr val="dk1"/>
              </a:buClr>
              <a:buSzPts val="1400"/>
              <a:buFont typeface="Arimo"/>
              <a:buNone/>
              <a:defRPr sz="1400" b="0" i="0" u="none" strike="noStrike" cap="none">
                <a:solidFill>
                  <a:schemeClr val="dk1"/>
                </a:solidFill>
                <a:latin typeface="Arimo"/>
                <a:ea typeface="Arimo"/>
                <a:cs typeface="Arimo"/>
                <a:sym typeface="Arimo"/>
              </a:defRPr>
            </a:lvl7pPr>
            <a:lvl8pPr marL="3657600" marR="0" lvl="7" indent="-317500" algn="ctr" rtl="0">
              <a:lnSpc>
                <a:spcPct val="100000"/>
              </a:lnSpc>
              <a:spcBef>
                <a:spcPts val="0"/>
              </a:spcBef>
              <a:spcAft>
                <a:spcPts val="0"/>
              </a:spcAft>
              <a:buClr>
                <a:schemeClr val="dk1"/>
              </a:buClr>
              <a:buSzPts val="1400"/>
              <a:buFont typeface="Arimo"/>
              <a:buNone/>
              <a:defRPr sz="1400" b="0" i="0" u="none" strike="noStrike" cap="none">
                <a:solidFill>
                  <a:schemeClr val="dk1"/>
                </a:solidFill>
                <a:latin typeface="Arimo"/>
                <a:ea typeface="Arimo"/>
                <a:cs typeface="Arimo"/>
                <a:sym typeface="Arimo"/>
              </a:defRPr>
            </a:lvl8pPr>
            <a:lvl9pPr marL="4114800" marR="0" lvl="8" indent="-317500" algn="ctr" rtl="0">
              <a:lnSpc>
                <a:spcPct val="100000"/>
              </a:lnSpc>
              <a:spcBef>
                <a:spcPts val="0"/>
              </a:spcBef>
              <a:spcAft>
                <a:spcPts val="0"/>
              </a:spcAft>
              <a:buClr>
                <a:schemeClr val="dk1"/>
              </a:buClr>
              <a:buSzPts val="1400"/>
              <a:buFont typeface="Arimo"/>
              <a:buNone/>
              <a:defRPr sz="1400" b="0" i="0" u="none" strike="noStrike" cap="none">
                <a:solidFill>
                  <a:schemeClr val="dk1"/>
                </a:solidFill>
                <a:latin typeface="Arimo"/>
                <a:ea typeface="Arimo"/>
                <a:cs typeface="Arimo"/>
                <a:sym typeface="Arimo"/>
              </a:defRPr>
            </a:lvl9pPr>
          </a:lstStyle>
          <a:p>
            <a:pPr marL="0" indent="0"/>
            <a:endParaRPr lang="en-US" dirty="0"/>
          </a:p>
        </p:txBody>
      </p:sp>
      <p:sp>
        <p:nvSpPr>
          <p:cNvPr id="66" name="Google Shape;1822;p60">
            <a:extLst>
              <a:ext uri="{FF2B5EF4-FFF2-40B4-BE49-F238E27FC236}">
                <a16:creationId xmlns:a16="http://schemas.microsoft.com/office/drawing/2014/main" id="{B4ACF78B-8CAD-4F1F-BE62-578F685BB49E}"/>
              </a:ext>
            </a:extLst>
          </p:cNvPr>
          <p:cNvSpPr txBox="1">
            <a:spLocks/>
          </p:cNvSpPr>
          <p:nvPr/>
        </p:nvSpPr>
        <p:spPr>
          <a:xfrm>
            <a:off x="5687291" y="4016995"/>
            <a:ext cx="2854036" cy="22036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Arimo"/>
              <a:buNone/>
              <a:defRPr sz="1400" b="0" i="0" u="none" strike="noStrike" cap="none">
                <a:solidFill>
                  <a:schemeClr val="dk1"/>
                </a:solidFill>
                <a:latin typeface="Arimo"/>
                <a:ea typeface="Arimo"/>
                <a:cs typeface="Arimo"/>
                <a:sym typeface="Arimo"/>
              </a:defRPr>
            </a:lvl1pPr>
            <a:lvl2pPr marL="914400" marR="0" lvl="1" indent="-317500" algn="ctr" rtl="0">
              <a:lnSpc>
                <a:spcPct val="100000"/>
              </a:lnSpc>
              <a:spcBef>
                <a:spcPts val="0"/>
              </a:spcBef>
              <a:spcAft>
                <a:spcPts val="0"/>
              </a:spcAft>
              <a:buClr>
                <a:schemeClr val="dk1"/>
              </a:buClr>
              <a:buSzPts val="1400"/>
              <a:buFont typeface="Arimo"/>
              <a:buNone/>
              <a:defRPr sz="1400" b="0" i="0" u="none" strike="noStrike" cap="none">
                <a:solidFill>
                  <a:schemeClr val="dk1"/>
                </a:solidFill>
                <a:latin typeface="Arimo"/>
                <a:ea typeface="Arimo"/>
                <a:cs typeface="Arimo"/>
                <a:sym typeface="Arimo"/>
              </a:defRPr>
            </a:lvl2pPr>
            <a:lvl3pPr marL="1371600" marR="0" lvl="2" indent="-317500" algn="ctr" rtl="0">
              <a:lnSpc>
                <a:spcPct val="100000"/>
              </a:lnSpc>
              <a:spcBef>
                <a:spcPts val="0"/>
              </a:spcBef>
              <a:spcAft>
                <a:spcPts val="0"/>
              </a:spcAft>
              <a:buClr>
                <a:schemeClr val="dk1"/>
              </a:buClr>
              <a:buSzPts val="1400"/>
              <a:buFont typeface="Arimo"/>
              <a:buNone/>
              <a:defRPr sz="1400" b="0" i="0" u="none" strike="noStrike" cap="none">
                <a:solidFill>
                  <a:schemeClr val="dk1"/>
                </a:solidFill>
                <a:latin typeface="Arimo"/>
                <a:ea typeface="Arimo"/>
                <a:cs typeface="Arimo"/>
                <a:sym typeface="Arimo"/>
              </a:defRPr>
            </a:lvl3pPr>
            <a:lvl4pPr marL="1828800" marR="0" lvl="3" indent="-317500" algn="ctr" rtl="0">
              <a:lnSpc>
                <a:spcPct val="100000"/>
              </a:lnSpc>
              <a:spcBef>
                <a:spcPts val="0"/>
              </a:spcBef>
              <a:spcAft>
                <a:spcPts val="0"/>
              </a:spcAft>
              <a:buClr>
                <a:schemeClr val="dk1"/>
              </a:buClr>
              <a:buSzPts val="1400"/>
              <a:buFont typeface="Arimo"/>
              <a:buNone/>
              <a:defRPr sz="1400" b="0" i="0" u="none" strike="noStrike" cap="none">
                <a:solidFill>
                  <a:schemeClr val="dk1"/>
                </a:solidFill>
                <a:latin typeface="Arimo"/>
                <a:ea typeface="Arimo"/>
                <a:cs typeface="Arimo"/>
                <a:sym typeface="Arimo"/>
              </a:defRPr>
            </a:lvl4pPr>
            <a:lvl5pPr marL="2286000" marR="0" lvl="4" indent="-317500" algn="ctr" rtl="0">
              <a:lnSpc>
                <a:spcPct val="100000"/>
              </a:lnSpc>
              <a:spcBef>
                <a:spcPts val="0"/>
              </a:spcBef>
              <a:spcAft>
                <a:spcPts val="0"/>
              </a:spcAft>
              <a:buClr>
                <a:schemeClr val="dk1"/>
              </a:buClr>
              <a:buSzPts val="1400"/>
              <a:buFont typeface="Arimo"/>
              <a:buNone/>
              <a:defRPr sz="1400" b="0" i="0" u="none" strike="noStrike" cap="none">
                <a:solidFill>
                  <a:schemeClr val="dk1"/>
                </a:solidFill>
                <a:latin typeface="Arimo"/>
                <a:ea typeface="Arimo"/>
                <a:cs typeface="Arimo"/>
                <a:sym typeface="Arimo"/>
              </a:defRPr>
            </a:lvl5pPr>
            <a:lvl6pPr marL="2743200" marR="0" lvl="5" indent="-317500" algn="ctr" rtl="0">
              <a:lnSpc>
                <a:spcPct val="100000"/>
              </a:lnSpc>
              <a:spcBef>
                <a:spcPts val="0"/>
              </a:spcBef>
              <a:spcAft>
                <a:spcPts val="0"/>
              </a:spcAft>
              <a:buClr>
                <a:schemeClr val="dk1"/>
              </a:buClr>
              <a:buSzPts val="1400"/>
              <a:buFont typeface="Arimo"/>
              <a:buNone/>
              <a:defRPr sz="1400" b="0" i="0" u="none" strike="noStrike" cap="none">
                <a:solidFill>
                  <a:schemeClr val="dk1"/>
                </a:solidFill>
                <a:latin typeface="Arimo"/>
                <a:ea typeface="Arimo"/>
                <a:cs typeface="Arimo"/>
                <a:sym typeface="Arimo"/>
              </a:defRPr>
            </a:lvl6pPr>
            <a:lvl7pPr marL="3200400" marR="0" lvl="6" indent="-317500" algn="ctr" rtl="0">
              <a:lnSpc>
                <a:spcPct val="100000"/>
              </a:lnSpc>
              <a:spcBef>
                <a:spcPts val="0"/>
              </a:spcBef>
              <a:spcAft>
                <a:spcPts val="0"/>
              </a:spcAft>
              <a:buClr>
                <a:schemeClr val="dk1"/>
              </a:buClr>
              <a:buSzPts val="1400"/>
              <a:buFont typeface="Arimo"/>
              <a:buNone/>
              <a:defRPr sz="1400" b="0" i="0" u="none" strike="noStrike" cap="none">
                <a:solidFill>
                  <a:schemeClr val="dk1"/>
                </a:solidFill>
                <a:latin typeface="Arimo"/>
                <a:ea typeface="Arimo"/>
                <a:cs typeface="Arimo"/>
                <a:sym typeface="Arimo"/>
              </a:defRPr>
            </a:lvl7pPr>
            <a:lvl8pPr marL="3657600" marR="0" lvl="7" indent="-317500" algn="ctr" rtl="0">
              <a:lnSpc>
                <a:spcPct val="100000"/>
              </a:lnSpc>
              <a:spcBef>
                <a:spcPts val="0"/>
              </a:spcBef>
              <a:spcAft>
                <a:spcPts val="0"/>
              </a:spcAft>
              <a:buClr>
                <a:schemeClr val="dk1"/>
              </a:buClr>
              <a:buSzPts val="1400"/>
              <a:buFont typeface="Arimo"/>
              <a:buNone/>
              <a:defRPr sz="1400" b="0" i="0" u="none" strike="noStrike" cap="none">
                <a:solidFill>
                  <a:schemeClr val="dk1"/>
                </a:solidFill>
                <a:latin typeface="Arimo"/>
                <a:ea typeface="Arimo"/>
                <a:cs typeface="Arimo"/>
                <a:sym typeface="Arimo"/>
              </a:defRPr>
            </a:lvl8pPr>
            <a:lvl9pPr marL="4114800" marR="0" lvl="8" indent="-317500" algn="ctr" rtl="0">
              <a:lnSpc>
                <a:spcPct val="100000"/>
              </a:lnSpc>
              <a:spcBef>
                <a:spcPts val="0"/>
              </a:spcBef>
              <a:spcAft>
                <a:spcPts val="0"/>
              </a:spcAft>
              <a:buClr>
                <a:schemeClr val="dk1"/>
              </a:buClr>
              <a:buSzPts val="1400"/>
              <a:buFont typeface="Arimo"/>
              <a:buNone/>
              <a:defRPr sz="1400" b="0" i="0" u="none" strike="noStrike" cap="none">
                <a:solidFill>
                  <a:schemeClr val="dk1"/>
                </a:solidFill>
                <a:latin typeface="Arimo"/>
                <a:ea typeface="Arimo"/>
                <a:cs typeface="Arimo"/>
                <a:sym typeface="Arimo"/>
              </a:defRPr>
            </a:lvl9pPr>
          </a:lstStyle>
          <a:p>
            <a:pPr marL="0" indent="0"/>
            <a:endParaRPr lang="en-US" dirty="0"/>
          </a:p>
        </p:txBody>
      </p:sp>
      <p:sp>
        <p:nvSpPr>
          <p:cNvPr id="2" name="Rounded Rectangle 1"/>
          <p:cNvSpPr/>
          <p:nvPr/>
        </p:nvSpPr>
        <p:spPr>
          <a:xfrm>
            <a:off x="2729345" y="1407487"/>
            <a:ext cx="4024746" cy="400282"/>
          </a:xfrm>
          <a:prstGeom prst="roundRect">
            <a:avLst/>
          </a:prstGeom>
          <a:solidFill>
            <a:schemeClr val="bg2">
              <a:lumMod val="20000"/>
              <a:lumOff val="80000"/>
            </a:schemeClr>
          </a:solidFill>
        </p:spPr>
        <p:style>
          <a:lnRef idx="1">
            <a:schemeClr val="accent2"/>
          </a:lnRef>
          <a:fillRef idx="2">
            <a:schemeClr val="accent2"/>
          </a:fillRef>
          <a:effectRef idx="1">
            <a:schemeClr val="accent2"/>
          </a:effectRef>
          <a:fontRef idx="minor">
            <a:schemeClr val="dk1"/>
          </a:fontRef>
        </p:style>
        <p:txBody>
          <a:bodyPr rtlCol="0" anchor="ctr">
            <a:scene3d>
              <a:camera prst="orthographicFront"/>
              <a:lightRig rig="harsh" dir="t"/>
            </a:scene3d>
            <a:sp3d extrusionH="57150" prstMaterial="matte">
              <a:bevelT w="63500" h="12700" prst="angle"/>
              <a:contourClr>
                <a:schemeClr val="bg1">
                  <a:lumMod val="65000"/>
                </a:schemeClr>
              </a:contourClr>
            </a:sp3d>
          </a:bodyPr>
          <a:lstStyle/>
          <a:p>
            <a:pPr lvl="0" algn="ctr"/>
            <a:r>
              <a:rPr lang="en-US" b="1" dirty="0">
                <a:ln/>
                <a:solidFill>
                  <a:schemeClr val="accent3"/>
                </a:solidFill>
              </a:rPr>
              <a:t>YEAR 2019 AVERAGE </a:t>
            </a:r>
            <a:r>
              <a:rPr lang="en-US" b="1" dirty="0" smtClean="0">
                <a:ln/>
                <a:solidFill>
                  <a:schemeClr val="accent3"/>
                </a:solidFill>
              </a:rPr>
              <a:t>ESTIMATED SALARY</a:t>
            </a:r>
            <a:endParaRPr lang="en-US" b="1" dirty="0">
              <a:ln/>
              <a:solidFill>
                <a:schemeClr val="accent3"/>
              </a:solidFill>
            </a:endParaRPr>
          </a:p>
        </p:txBody>
      </p:sp>
      <p:sp>
        <p:nvSpPr>
          <p:cNvPr id="3" name="Flowchart: Alternate Process 2"/>
          <p:cNvSpPr/>
          <p:nvPr/>
        </p:nvSpPr>
        <p:spPr>
          <a:xfrm>
            <a:off x="2729345" y="2593615"/>
            <a:ext cx="4024746" cy="394849"/>
          </a:xfrm>
          <a:prstGeom prst="flowChartAlternateProcess">
            <a:avLst/>
          </a:prstGeom>
          <a:solidFill>
            <a:schemeClr val="bg2">
              <a:lumMod val="20000"/>
              <a:lumOff val="80000"/>
            </a:schemeClr>
          </a:solidFill>
        </p:spPr>
        <p:style>
          <a:lnRef idx="1">
            <a:schemeClr val="accent2"/>
          </a:lnRef>
          <a:fillRef idx="2">
            <a:schemeClr val="accent2"/>
          </a:fillRef>
          <a:effectRef idx="1">
            <a:schemeClr val="accent2"/>
          </a:effectRef>
          <a:fontRef idx="minor">
            <a:schemeClr val="dk1"/>
          </a:fontRef>
        </p:style>
        <p:txBody>
          <a:bodyPr rtlCol="0" anchor="ctr"/>
          <a:lstStyle/>
          <a:p>
            <a:pPr marL="0" indent="0" algn="ctr"/>
            <a:r>
              <a:rPr lang="en-US" b="1" dirty="0">
                <a:ln/>
                <a:solidFill>
                  <a:schemeClr val="accent3"/>
                </a:solidFill>
              </a:rPr>
              <a:t>YEAR 2018 AVERAGE ESTIMATED </a:t>
            </a:r>
            <a:r>
              <a:rPr lang="en-US" b="1" dirty="0">
                <a:ln/>
                <a:solidFill>
                  <a:schemeClr val="accent3"/>
                </a:solidFill>
              </a:rPr>
              <a:t>SALARY</a:t>
            </a:r>
            <a:endParaRPr lang="en-US" b="1" dirty="0">
              <a:ln/>
              <a:solidFill>
                <a:schemeClr val="accent3"/>
              </a:solidFill>
            </a:endParaRPr>
          </a:p>
        </p:txBody>
      </p:sp>
      <p:sp>
        <p:nvSpPr>
          <p:cNvPr id="5" name="Flowchart: Alternate Process 4"/>
          <p:cNvSpPr/>
          <p:nvPr/>
        </p:nvSpPr>
        <p:spPr>
          <a:xfrm>
            <a:off x="2635735" y="3872875"/>
            <a:ext cx="4118355" cy="352761"/>
          </a:xfrm>
          <a:prstGeom prst="flowChartAlternateProcess">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b="1" dirty="0">
                <a:ln/>
                <a:solidFill>
                  <a:schemeClr val="accent3"/>
                </a:solidFill>
              </a:rPr>
              <a:t>YEAR 2017 AVERAGE ESTIMATED SALARY</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906"/>
        <p:cNvGrpSpPr/>
        <p:nvPr/>
      </p:nvGrpSpPr>
      <p:grpSpPr>
        <a:xfrm>
          <a:off x="0" y="0"/>
          <a:ext cx="0" cy="0"/>
          <a:chOff x="0" y="0"/>
          <a:chExt cx="0" cy="0"/>
        </a:xfrm>
      </p:grpSpPr>
      <p:sp>
        <p:nvSpPr>
          <p:cNvPr id="1907" name="Google Shape;1907;p62"/>
          <p:cNvSpPr txBox="1">
            <a:spLocks noGrp="1"/>
          </p:cNvSpPr>
          <p:nvPr>
            <p:ph type="title"/>
          </p:nvPr>
        </p:nvSpPr>
        <p:spPr>
          <a:xfrm>
            <a:off x="714300" y="553450"/>
            <a:ext cx="7715400" cy="60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RISK ANALYSIS</a:t>
            </a:r>
            <a:endParaRPr/>
          </a:p>
        </p:txBody>
      </p:sp>
      <p:sp>
        <p:nvSpPr>
          <p:cNvPr id="1908" name="Google Shape;1908;p62"/>
          <p:cNvSpPr txBox="1"/>
          <p:nvPr/>
        </p:nvSpPr>
        <p:spPr>
          <a:xfrm>
            <a:off x="7062300" y="212749"/>
            <a:ext cx="1367400" cy="3009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dirty="0">
                <a:solidFill>
                  <a:schemeClr val="tx1"/>
                </a:solidFill>
                <a:latin typeface="Bebas Neue"/>
                <a:ea typeface="Bebas Neue"/>
                <a:cs typeface="Bebas Neue"/>
                <a:sym typeface="Bebas Neue"/>
              </a:rPr>
              <a:t>Data ANALYSIS </a:t>
            </a:r>
            <a:r>
              <a:rPr lang="en-IN" dirty="0" err="1">
                <a:solidFill>
                  <a:schemeClr val="tx1"/>
                </a:solidFill>
                <a:latin typeface="Bebas Neue"/>
                <a:ea typeface="Bebas Neue"/>
                <a:cs typeface="Bebas Neue"/>
                <a:sym typeface="Bebas Neue"/>
              </a:rPr>
              <a:t>REport</a:t>
            </a:r>
            <a:endParaRPr dirty="0">
              <a:solidFill>
                <a:schemeClr val="tx1"/>
              </a:solidFill>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4300" y="1454726"/>
            <a:ext cx="2977936" cy="2438401"/>
          </a:xfrm>
          <a:prstGeom prst="rect">
            <a:avLst/>
          </a:prstGeom>
        </p:spPr>
      </p:pic>
      <p:cxnSp>
        <p:nvCxnSpPr>
          <p:cNvPr id="4" name="Straight Connector 3"/>
          <p:cNvCxnSpPr/>
          <p:nvPr/>
        </p:nvCxnSpPr>
        <p:spPr>
          <a:xfrm>
            <a:off x="651164" y="1138743"/>
            <a:ext cx="2445327" cy="0"/>
          </a:xfrm>
          <a:prstGeom prst="line">
            <a:avLst/>
          </a:prstGeom>
        </p:spPr>
        <p:style>
          <a:lnRef idx="2">
            <a:schemeClr val="dk1"/>
          </a:lnRef>
          <a:fillRef idx="0">
            <a:schemeClr val="dk1"/>
          </a:fillRef>
          <a:effectRef idx="1">
            <a:schemeClr val="dk1"/>
          </a:effectRef>
          <a:fontRef idx="minor">
            <a:schemeClr val="tx1"/>
          </a:fontRef>
        </p:style>
      </p:cxnSp>
      <p:sp>
        <p:nvSpPr>
          <p:cNvPr id="2" name="TextBox 1"/>
          <p:cNvSpPr txBox="1"/>
          <p:nvPr/>
        </p:nvSpPr>
        <p:spPr>
          <a:xfrm>
            <a:off x="4239491" y="1392382"/>
            <a:ext cx="4059382" cy="1169551"/>
          </a:xfrm>
          <a:prstGeom prst="rect">
            <a:avLst/>
          </a:prstGeom>
          <a:noFill/>
        </p:spPr>
        <p:txBody>
          <a:bodyPr wrap="square" rtlCol="0">
            <a:spAutoFit/>
          </a:bodyPr>
          <a:lstStyle/>
          <a:p>
            <a:pPr lvl="0"/>
            <a:r>
              <a:rPr lang="en-US" dirty="0">
                <a:solidFill>
                  <a:schemeClr val="tx1"/>
                </a:solidFill>
              </a:rPr>
              <a:t>we can identify that there is dip in average salary of customers from the year 2016 to 2019. With the correlation of decreasing average salary, the churn rate seems to be increasing. </a:t>
            </a:r>
          </a:p>
          <a:p>
            <a:endParaRPr lang="en-IN" dirty="0"/>
          </a:p>
        </p:txBody>
      </p:sp>
      <p:sp>
        <p:nvSpPr>
          <p:cNvPr id="5" name="TextBox 4"/>
          <p:cNvSpPr txBox="1"/>
          <p:nvPr/>
        </p:nvSpPr>
        <p:spPr>
          <a:xfrm>
            <a:off x="4412673" y="2770909"/>
            <a:ext cx="3719945" cy="1205346"/>
          </a:xfrm>
          <a:prstGeom prst="rect">
            <a:avLst/>
          </a:prstGeom>
          <a:noFill/>
        </p:spPr>
        <p:txBody>
          <a:bodyPr wrap="square" rtlCol="0">
            <a:spAutoFit/>
          </a:bodyPr>
          <a:lstStyle/>
          <a:p>
            <a:r>
              <a:rPr lang="en-US" dirty="0">
                <a:solidFill>
                  <a:schemeClr val="tx1"/>
                </a:solidFill>
              </a:rPr>
              <a:t>On the other hand, with respect to salary, balance also get decreased. So that their credit score range or credit worthiness will automatically gets decreased.</a:t>
            </a:r>
          </a:p>
          <a:p>
            <a:endParaRPr lang="en-IN"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554"/>
        <p:cNvGrpSpPr/>
        <p:nvPr/>
      </p:nvGrpSpPr>
      <p:grpSpPr>
        <a:xfrm>
          <a:off x="0" y="0"/>
          <a:ext cx="0" cy="0"/>
          <a:chOff x="0" y="0"/>
          <a:chExt cx="0" cy="0"/>
        </a:xfrm>
      </p:grpSpPr>
      <p:sp>
        <p:nvSpPr>
          <p:cNvPr id="556" name="Google Shape;556;p39"/>
          <p:cNvSpPr txBox="1">
            <a:spLocks noGrp="1"/>
          </p:cNvSpPr>
          <p:nvPr>
            <p:ph type="subTitle" idx="1"/>
          </p:nvPr>
        </p:nvSpPr>
        <p:spPr>
          <a:xfrm>
            <a:off x="669501" y="613187"/>
            <a:ext cx="7820758" cy="1520414"/>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2800" b="1" dirty="0" smtClean="0"/>
              <a:t>Conclusion</a:t>
            </a:r>
          </a:p>
          <a:p>
            <a:pPr marL="0" lvl="0" indent="0" algn="just" rtl="0">
              <a:spcBef>
                <a:spcPts val="0"/>
              </a:spcBef>
              <a:spcAft>
                <a:spcPts val="0"/>
              </a:spcAft>
              <a:buNone/>
            </a:pPr>
            <a:r>
              <a:rPr lang="en-US" sz="2800" b="1" dirty="0"/>
              <a:t> </a:t>
            </a:r>
            <a:r>
              <a:rPr lang="en-US" sz="2800" b="1" dirty="0" smtClean="0"/>
              <a:t>       </a:t>
            </a:r>
            <a:r>
              <a:rPr lang="en-US" sz="1400" dirty="0" smtClean="0"/>
              <a:t>bank CRM is an scientific approach for building and sustaining long term business with customers to satisfying them</a:t>
            </a:r>
            <a:r>
              <a:rPr lang="en-US" sz="1400" i="1" dirty="0" smtClean="0"/>
              <a:t>.</a:t>
            </a:r>
            <a:r>
              <a:rPr lang="en-US" sz="1400" dirty="0"/>
              <a:t> </a:t>
            </a:r>
            <a:r>
              <a:rPr lang="en-US" sz="1400" dirty="0" smtClean="0"/>
              <a:t>It is focused on improvement and enhancement of business processes </a:t>
            </a:r>
            <a:endParaRPr lang="en-IN" sz="1400" dirty="0" smtClean="0"/>
          </a:p>
          <a:p>
            <a:pPr marL="0" lvl="0" indent="0" algn="just" rtl="0">
              <a:spcBef>
                <a:spcPts val="0"/>
              </a:spcBef>
              <a:spcAft>
                <a:spcPts val="0"/>
              </a:spcAft>
              <a:buNone/>
            </a:pPr>
            <a:endParaRPr lang="en-IN" dirty="0"/>
          </a:p>
          <a:p>
            <a:pPr marL="0" lvl="0" indent="0" algn="just" rtl="0">
              <a:spcBef>
                <a:spcPts val="0"/>
              </a:spcBef>
              <a:spcAft>
                <a:spcPts val="0"/>
              </a:spcAft>
              <a:buNone/>
            </a:pPr>
            <a:endParaRPr dirty="0"/>
          </a:p>
        </p:txBody>
      </p:sp>
      <p:sp>
        <p:nvSpPr>
          <p:cNvPr id="559" name="Google Shape;559;p39"/>
          <p:cNvSpPr/>
          <p:nvPr/>
        </p:nvSpPr>
        <p:spPr>
          <a:xfrm rot="-1685758">
            <a:off x="4258316" y="967447"/>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9"/>
          <p:cNvSpPr txBox="1"/>
          <p:nvPr/>
        </p:nvSpPr>
        <p:spPr>
          <a:xfrm>
            <a:off x="7062300" y="212749"/>
            <a:ext cx="1367400" cy="3009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dirty="0">
                <a:solidFill>
                  <a:schemeClr val="tx1"/>
                </a:solidFill>
                <a:latin typeface="Bebas Neue"/>
                <a:ea typeface="Bebas Neue"/>
                <a:cs typeface="Bebas Neue"/>
                <a:sym typeface="Bebas Neue"/>
              </a:rPr>
              <a:t>Data ANALYSIS </a:t>
            </a:r>
            <a:r>
              <a:rPr lang="en-IN" dirty="0">
                <a:solidFill>
                  <a:schemeClr val="tx1"/>
                </a:solidFill>
                <a:latin typeface="Bebas Neue"/>
                <a:ea typeface="Bebas Neue"/>
                <a:cs typeface="Bebas Neue"/>
                <a:sym typeface="Bebas Neue"/>
              </a:rPr>
              <a:t>REPORT</a:t>
            </a:r>
            <a:endParaRPr dirty="0">
              <a:solidFill>
                <a:schemeClr val="tx1"/>
              </a:solidFill>
            </a:endParaRPr>
          </a:p>
        </p:txBody>
      </p:sp>
      <p:sp>
        <p:nvSpPr>
          <p:cNvPr id="639" name="Google Shape;639;p39">
            <a:hlinkClick r:id="rId4" action="ppaction://hlinksldjump"/>
          </p:cNvPr>
          <p:cNvSpPr/>
          <p:nvPr/>
        </p:nvSpPr>
        <p:spPr>
          <a:xfrm>
            <a:off x="669500" y="276525"/>
            <a:ext cx="213300" cy="2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559;p39">
            <a:extLst>
              <a:ext uri="{FF2B5EF4-FFF2-40B4-BE49-F238E27FC236}">
                <a16:creationId xmlns:a16="http://schemas.microsoft.com/office/drawing/2014/main" id="{3824D9B4-EA2C-4D06-99B9-405D50815611}"/>
              </a:ext>
            </a:extLst>
          </p:cNvPr>
          <p:cNvSpPr/>
          <p:nvPr/>
        </p:nvSpPr>
        <p:spPr>
          <a:xfrm rot="-1685758">
            <a:off x="4270408" y="2815548"/>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 name="Straight Connector 5"/>
          <p:cNvCxnSpPr/>
          <p:nvPr/>
        </p:nvCxnSpPr>
        <p:spPr>
          <a:xfrm flipV="1">
            <a:off x="669500" y="1115291"/>
            <a:ext cx="2399282" cy="20782"/>
          </a:xfrm>
          <a:prstGeom prst="line">
            <a:avLst/>
          </a:prstGeom>
        </p:spPr>
        <p:style>
          <a:lnRef idx="2">
            <a:schemeClr val="dk1"/>
          </a:lnRef>
          <a:fillRef idx="0">
            <a:schemeClr val="dk1"/>
          </a:fillRef>
          <a:effectRef idx="1">
            <a:schemeClr val="dk1"/>
          </a:effectRef>
          <a:fontRef idx="minor">
            <a:schemeClr val="tx1"/>
          </a:fontRef>
        </p:style>
      </p:cxnSp>
      <p:sp>
        <p:nvSpPr>
          <p:cNvPr id="11" name="TextBox 10"/>
          <p:cNvSpPr txBox="1"/>
          <p:nvPr/>
        </p:nvSpPr>
        <p:spPr>
          <a:xfrm>
            <a:off x="669500" y="2202873"/>
            <a:ext cx="5461136" cy="338554"/>
          </a:xfrm>
          <a:prstGeom prst="rect">
            <a:avLst/>
          </a:prstGeom>
          <a:noFill/>
        </p:spPr>
        <p:txBody>
          <a:bodyPr wrap="square" rtlCol="0">
            <a:spAutoFit/>
          </a:bodyPr>
          <a:lstStyle/>
          <a:p>
            <a:r>
              <a:rPr lang="en-US" sz="1600" b="1" dirty="0" smtClean="0">
                <a:solidFill>
                  <a:schemeClr val="tx1"/>
                </a:solidFill>
              </a:rPr>
              <a:t>Benefits of CRM implementation in Banking:</a:t>
            </a:r>
            <a:endParaRPr lang="en-IN" sz="1600" b="1" dirty="0">
              <a:solidFill>
                <a:schemeClr val="tx1"/>
              </a:solidFill>
            </a:endParaRPr>
          </a:p>
        </p:txBody>
      </p:sp>
      <p:sp>
        <p:nvSpPr>
          <p:cNvPr id="13" name="TextBox 12"/>
          <p:cNvSpPr txBox="1"/>
          <p:nvPr/>
        </p:nvSpPr>
        <p:spPr>
          <a:xfrm>
            <a:off x="776150" y="2611582"/>
            <a:ext cx="3564467" cy="1384995"/>
          </a:xfrm>
          <a:prstGeom prst="rect">
            <a:avLst/>
          </a:prstGeom>
          <a:noFill/>
        </p:spPr>
        <p:txBody>
          <a:bodyPr wrap="square" rtlCol="0">
            <a:spAutoFit/>
          </a:bodyPr>
          <a:lstStyle/>
          <a:p>
            <a:pPr marL="285750" indent="-285750">
              <a:buFont typeface="Wingdings" panose="05000000000000000000" pitchFamily="2" charset="2"/>
              <a:buChar char="Ø"/>
            </a:pPr>
            <a:r>
              <a:rPr lang="en-US" dirty="0" smtClean="0">
                <a:solidFill>
                  <a:schemeClr val="tx1"/>
                </a:solidFill>
              </a:rPr>
              <a:t>Customer satisfaction</a:t>
            </a:r>
          </a:p>
          <a:p>
            <a:pPr marL="285750" indent="-285750">
              <a:buFont typeface="Wingdings" panose="05000000000000000000" pitchFamily="2" charset="2"/>
              <a:buChar char="Ø"/>
            </a:pPr>
            <a:r>
              <a:rPr lang="en-US" dirty="0" smtClean="0">
                <a:solidFill>
                  <a:schemeClr val="tx1"/>
                </a:solidFill>
              </a:rPr>
              <a:t>Customer focus and  retention</a:t>
            </a:r>
          </a:p>
          <a:p>
            <a:pPr marL="285750" indent="-285750">
              <a:buFont typeface="Wingdings" panose="05000000000000000000" pitchFamily="2" charset="2"/>
              <a:buChar char="Ø"/>
            </a:pPr>
            <a:r>
              <a:rPr lang="en-US" dirty="0" smtClean="0">
                <a:solidFill>
                  <a:schemeClr val="tx1"/>
                </a:solidFill>
              </a:rPr>
              <a:t>Improve customer  service</a:t>
            </a:r>
          </a:p>
          <a:p>
            <a:pPr marL="285750" indent="-285750">
              <a:buFont typeface="Wingdings" panose="05000000000000000000" pitchFamily="2" charset="2"/>
              <a:buChar char="Ø"/>
            </a:pPr>
            <a:r>
              <a:rPr lang="en-US" dirty="0" smtClean="0">
                <a:solidFill>
                  <a:schemeClr val="tx1"/>
                </a:solidFill>
              </a:rPr>
              <a:t>Understand customer value</a:t>
            </a:r>
          </a:p>
          <a:p>
            <a:pPr marL="285750" indent="-285750">
              <a:buFont typeface="Wingdings" panose="05000000000000000000" pitchFamily="2" charset="2"/>
              <a:buChar char="Ø"/>
            </a:pPr>
            <a:r>
              <a:rPr lang="en-US" dirty="0" smtClean="0">
                <a:solidFill>
                  <a:schemeClr val="tx1"/>
                </a:solidFill>
              </a:rPr>
              <a:t>Better relationship marketing</a:t>
            </a:r>
          </a:p>
          <a:p>
            <a:pPr marL="285750" indent="-285750">
              <a:buFont typeface="Wingdings" panose="05000000000000000000" pitchFamily="2" charset="2"/>
              <a:buChar char="Ø"/>
            </a:pPr>
            <a:r>
              <a:rPr lang="en-US" dirty="0" smtClean="0">
                <a:solidFill>
                  <a:schemeClr val="tx1"/>
                </a:solidFill>
              </a:rPr>
              <a:t>Benefits for employees</a:t>
            </a:r>
            <a:endParaRPr lang="en-IN" dirty="0">
              <a:solidFill>
                <a:schemeClr val="tx1"/>
              </a:solidFill>
            </a:endParaRPr>
          </a:p>
        </p:txBody>
      </p:sp>
    </p:spTree>
    <p:extLst>
      <p:ext uri="{BB962C8B-B14F-4D97-AF65-F5344CB8AC3E}">
        <p14:creationId xmlns:p14="http://schemas.microsoft.com/office/powerpoint/2010/main" val="385071585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6" name="TextBox 5"/>
          <p:cNvSpPr txBox="1"/>
          <p:nvPr/>
        </p:nvSpPr>
        <p:spPr>
          <a:xfrm>
            <a:off x="957943" y="1008743"/>
            <a:ext cx="6654800" cy="738664"/>
          </a:xfrm>
          <a:prstGeom prst="rect">
            <a:avLst/>
          </a:prstGeom>
          <a:noFill/>
        </p:spPr>
        <p:txBody>
          <a:bodyPr wrap="square" rtlCol="0">
            <a:spAutoFit/>
          </a:bodyPr>
          <a:lstStyle/>
          <a:p>
            <a:pPr marL="285750" indent="-285750">
              <a:buFont typeface="Wingdings" panose="05000000000000000000" pitchFamily="2" charset="2"/>
              <a:buChar char="v"/>
            </a:pPr>
            <a:r>
              <a:rPr lang="en-US" b="1" dirty="0">
                <a:solidFill>
                  <a:schemeClr val="tx1"/>
                </a:solidFill>
              </a:rPr>
              <a:t>Customer relationship Management plays a vital role for competition in the banking industries. </a:t>
            </a:r>
            <a:endParaRPr lang="en-IN" b="1" dirty="0">
              <a:solidFill>
                <a:schemeClr val="tx1"/>
              </a:solidFill>
            </a:endParaRPr>
          </a:p>
          <a:p>
            <a:endParaRPr lang="en-IN" dirty="0"/>
          </a:p>
        </p:txBody>
      </p:sp>
      <p:sp>
        <p:nvSpPr>
          <p:cNvPr id="7" name="TextBox 6"/>
          <p:cNvSpPr txBox="1"/>
          <p:nvPr/>
        </p:nvSpPr>
        <p:spPr>
          <a:xfrm>
            <a:off x="761999" y="2002971"/>
            <a:ext cx="7242629" cy="1661993"/>
          </a:xfrm>
          <a:prstGeom prst="rect">
            <a:avLst/>
          </a:prstGeom>
          <a:noFill/>
        </p:spPr>
        <p:txBody>
          <a:bodyPr wrap="square" rtlCol="0">
            <a:spAutoFit/>
          </a:bodyPr>
          <a:lstStyle/>
          <a:p>
            <a:pPr algn="just"/>
            <a:r>
              <a:rPr lang="en-US" dirty="0" smtClean="0"/>
              <a:t> </a:t>
            </a:r>
            <a:r>
              <a:rPr lang="en-US" sz="2800" b="1" dirty="0" smtClean="0">
                <a:solidFill>
                  <a:schemeClr val="tx1"/>
                </a:solidFill>
              </a:rPr>
              <a:t>Solution- </a:t>
            </a:r>
          </a:p>
          <a:p>
            <a:pPr algn="just"/>
            <a:r>
              <a:rPr lang="en-US" sz="2800" b="1" dirty="0" smtClean="0">
                <a:solidFill>
                  <a:schemeClr val="tx1"/>
                </a:solidFill>
              </a:rPr>
              <a:t>                                                                                                     </a:t>
            </a:r>
            <a:r>
              <a:rPr lang="en-US" sz="1600" b="1" dirty="0" smtClean="0">
                <a:solidFill>
                  <a:schemeClr val="tx1"/>
                </a:solidFill>
              </a:rPr>
              <a:t>By increasing the tenure period for the customers who is having low salary, Customers could able to stay in the bank.</a:t>
            </a:r>
            <a:endParaRPr lang="en-IN" sz="1600" b="1" dirty="0" smtClean="0">
              <a:solidFill>
                <a:schemeClr val="tx1"/>
              </a:solidFill>
            </a:endParaRPr>
          </a:p>
          <a:p>
            <a:endParaRPr lang="en-IN" dirty="0"/>
          </a:p>
        </p:txBody>
      </p:sp>
      <p:sp>
        <p:nvSpPr>
          <p:cNvPr id="10" name="TextBox 9"/>
          <p:cNvSpPr txBox="1"/>
          <p:nvPr/>
        </p:nvSpPr>
        <p:spPr>
          <a:xfrm>
            <a:off x="6497782" y="221673"/>
            <a:ext cx="1898073" cy="523220"/>
          </a:xfrm>
          <a:prstGeom prst="rect">
            <a:avLst/>
          </a:prstGeom>
          <a:noFill/>
        </p:spPr>
        <p:txBody>
          <a:bodyPr wrap="square" rtlCol="0">
            <a:spAutoFit/>
          </a:bodyPr>
          <a:lstStyle/>
          <a:p>
            <a:pPr lvl="0"/>
            <a:r>
              <a:rPr lang="en-IN" dirty="0" smtClean="0">
                <a:solidFill>
                  <a:schemeClr val="tx1"/>
                </a:solidFill>
                <a:latin typeface="Bebas Neue"/>
                <a:ea typeface="Bebas Neue"/>
                <a:cs typeface="Bebas Neue"/>
                <a:sym typeface="Bebas Neue"/>
              </a:rPr>
              <a:t>Data </a:t>
            </a:r>
            <a:r>
              <a:rPr lang="en-IN" dirty="0">
                <a:solidFill>
                  <a:schemeClr val="tx1"/>
                </a:solidFill>
                <a:latin typeface="Bebas Neue"/>
                <a:ea typeface="Bebas Neue"/>
                <a:cs typeface="Bebas Neue"/>
                <a:sym typeface="Bebas Neue"/>
              </a:rPr>
              <a:t>ANALYSIS REPORT</a:t>
            </a:r>
            <a:endParaRPr lang="en-IN" dirty="0">
              <a:solidFill>
                <a:schemeClr val="tx1"/>
              </a:solidFill>
            </a:endParaRPr>
          </a:p>
          <a:p>
            <a:endParaRPr lang="en-IN" dirty="0"/>
          </a:p>
        </p:txBody>
      </p:sp>
    </p:spTree>
    <p:extLst>
      <p:ext uri="{BB962C8B-B14F-4D97-AF65-F5344CB8AC3E}">
        <p14:creationId xmlns:p14="http://schemas.microsoft.com/office/powerpoint/2010/main" val="375367258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997"/>
        <p:cNvGrpSpPr/>
        <p:nvPr/>
      </p:nvGrpSpPr>
      <p:grpSpPr>
        <a:xfrm>
          <a:off x="0" y="0"/>
          <a:ext cx="0" cy="0"/>
          <a:chOff x="0" y="0"/>
          <a:chExt cx="0" cy="0"/>
        </a:xfrm>
      </p:grpSpPr>
      <p:sp>
        <p:nvSpPr>
          <p:cNvPr id="2005" name="Google Shape;2005;p64"/>
          <p:cNvSpPr txBox="1">
            <a:spLocks noGrp="1"/>
          </p:cNvSpPr>
          <p:nvPr>
            <p:ph type="subTitle" idx="1"/>
          </p:nvPr>
        </p:nvSpPr>
        <p:spPr>
          <a:xfrm>
            <a:off x="5703750" y="2703350"/>
            <a:ext cx="2429100" cy="1056300"/>
          </a:xfrm>
          <a:prstGeom prst="rect">
            <a:avLst/>
          </a:prstGeom>
        </p:spPr>
        <p:txBody>
          <a:bodyPr spcFirstLastPara="1" wrap="square" lIns="91425" tIns="91425" rIns="91425" bIns="91425" anchor="t" anchorCtr="0">
            <a:noAutofit/>
          </a:bodyPr>
          <a:lstStyle/>
          <a:p>
            <a:pPr marL="0" lvl="0" indent="0" algn="l"/>
            <a:r>
              <a:rPr lang="en-US" dirty="0"/>
              <a:t>This is the report, I have created to analyze Customer Relationship Management</a:t>
            </a:r>
          </a:p>
        </p:txBody>
      </p:sp>
      <p:sp>
        <p:nvSpPr>
          <p:cNvPr id="2006" name="Google Shape;2006;p64"/>
          <p:cNvSpPr txBox="1">
            <a:spLocks noGrp="1"/>
          </p:cNvSpPr>
          <p:nvPr>
            <p:ph type="title"/>
          </p:nvPr>
        </p:nvSpPr>
        <p:spPr>
          <a:xfrm>
            <a:off x="5703750" y="1971348"/>
            <a:ext cx="2186400" cy="71214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IN" dirty="0"/>
              <a:t>Dashboard</a:t>
            </a:r>
            <a:endParaRPr dirty="0"/>
          </a:p>
        </p:txBody>
      </p:sp>
      <p:cxnSp>
        <p:nvCxnSpPr>
          <p:cNvPr id="2007" name="Google Shape;2007;p64"/>
          <p:cNvCxnSpPr/>
          <p:nvPr/>
        </p:nvCxnSpPr>
        <p:spPr>
          <a:xfrm>
            <a:off x="5825100" y="2683488"/>
            <a:ext cx="2186400" cy="0"/>
          </a:xfrm>
          <a:prstGeom prst="straightConnector1">
            <a:avLst/>
          </a:prstGeom>
          <a:noFill/>
          <a:ln w="9525" cap="flat" cmpd="sng">
            <a:solidFill>
              <a:schemeClr val="dk1"/>
            </a:solidFill>
            <a:prstDash val="solid"/>
            <a:round/>
            <a:headEnd type="none" w="med" len="med"/>
            <a:tailEnd type="none" w="med" len="med"/>
          </a:ln>
        </p:spPr>
      </p:cxnSp>
      <p:sp>
        <p:nvSpPr>
          <p:cNvPr id="2008" name="Google Shape;2008;p64"/>
          <p:cNvSpPr txBox="1"/>
          <p:nvPr/>
        </p:nvSpPr>
        <p:spPr>
          <a:xfrm>
            <a:off x="7062300" y="212749"/>
            <a:ext cx="1367400" cy="3009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dirty="0">
                <a:solidFill>
                  <a:schemeClr val="tx1"/>
                </a:solidFill>
                <a:latin typeface="Bebas Neue"/>
                <a:ea typeface="Bebas Neue"/>
                <a:cs typeface="Bebas Neue"/>
                <a:sym typeface="Bebas Neue"/>
              </a:rPr>
              <a:t>Data ANALYSIS </a:t>
            </a:r>
            <a:r>
              <a:rPr lang="en-IN" dirty="0">
                <a:solidFill>
                  <a:schemeClr val="tx1"/>
                </a:solidFill>
                <a:latin typeface="Bebas Neue"/>
                <a:ea typeface="Bebas Neue"/>
                <a:cs typeface="Bebas Neue"/>
                <a:sym typeface="Bebas Neue"/>
              </a:rPr>
              <a:t>REPORT</a:t>
            </a:r>
            <a:endParaRPr dirty="0">
              <a:solidFill>
                <a:schemeClr val="tx1"/>
              </a:solidFill>
            </a:endParaRPr>
          </a:p>
        </p:txBody>
      </p:sp>
      <p:sp>
        <p:nvSpPr>
          <p:cNvPr id="2013" name="Google Shape;2013;p64"/>
          <p:cNvSpPr/>
          <p:nvPr/>
        </p:nvSpPr>
        <p:spPr>
          <a:xfrm rot="-1685758">
            <a:off x="7765766" y="3987334"/>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4"/>
          <p:cNvSpPr/>
          <p:nvPr/>
        </p:nvSpPr>
        <p:spPr>
          <a:xfrm>
            <a:off x="6898752" y="4115774"/>
            <a:ext cx="107827" cy="108460"/>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4"/>
          <p:cNvSpPr/>
          <p:nvPr/>
        </p:nvSpPr>
        <p:spPr>
          <a:xfrm>
            <a:off x="7158412" y="1080003"/>
            <a:ext cx="80847" cy="80847"/>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4"/>
          <p:cNvSpPr/>
          <p:nvPr/>
        </p:nvSpPr>
        <p:spPr>
          <a:xfrm>
            <a:off x="6318913" y="718850"/>
            <a:ext cx="107827" cy="108491"/>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4"/>
          <p:cNvSpPr/>
          <p:nvPr/>
        </p:nvSpPr>
        <p:spPr>
          <a:xfrm>
            <a:off x="7397851" y="4224222"/>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4"/>
          <p:cNvSpPr/>
          <p:nvPr/>
        </p:nvSpPr>
        <p:spPr>
          <a:xfrm>
            <a:off x="4784837" y="3923453"/>
            <a:ext cx="80847" cy="80847"/>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4"/>
          <p:cNvSpPr/>
          <p:nvPr/>
        </p:nvSpPr>
        <p:spPr>
          <a:xfrm>
            <a:off x="4925614" y="4224224"/>
            <a:ext cx="107827" cy="108460"/>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86114" y="1465944"/>
            <a:ext cx="3647327" cy="2293706"/>
          </a:xfrm>
          <a:prstGeom prst="rect">
            <a:avLst/>
          </a:prstGeom>
          <a:effectLst>
            <a:outerShdw blurRad="228600" dist="50800" dir="5400000" algn="ctr" rotWithShape="0">
              <a:schemeClr val="tx1">
                <a:lumMod val="95000"/>
              </a:schemeClr>
            </a:outerShdw>
          </a:effectLst>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945"/>
        <p:cNvGrpSpPr/>
        <p:nvPr/>
      </p:nvGrpSpPr>
      <p:grpSpPr>
        <a:xfrm>
          <a:off x="0" y="0"/>
          <a:ext cx="0" cy="0"/>
          <a:chOff x="0" y="0"/>
          <a:chExt cx="0" cy="0"/>
        </a:xfrm>
      </p:grpSpPr>
      <p:sp>
        <p:nvSpPr>
          <p:cNvPr id="1953" name="Google Shape;1953;p63"/>
          <p:cNvSpPr txBox="1">
            <a:spLocks noGrp="1"/>
          </p:cNvSpPr>
          <p:nvPr>
            <p:ph type="title"/>
          </p:nvPr>
        </p:nvSpPr>
        <p:spPr>
          <a:xfrm>
            <a:off x="1036691" y="2021431"/>
            <a:ext cx="2349900" cy="95792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Dashboard 2</a:t>
            </a:r>
            <a:endParaRPr dirty="0"/>
          </a:p>
        </p:txBody>
      </p:sp>
      <p:cxnSp>
        <p:nvCxnSpPr>
          <p:cNvPr id="1954" name="Google Shape;1954;p63"/>
          <p:cNvCxnSpPr/>
          <p:nvPr/>
        </p:nvCxnSpPr>
        <p:spPr>
          <a:xfrm>
            <a:off x="1090450" y="2683488"/>
            <a:ext cx="2186400" cy="0"/>
          </a:xfrm>
          <a:prstGeom prst="straightConnector1">
            <a:avLst/>
          </a:prstGeom>
          <a:noFill/>
          <a:ln w="9525" cap="flat" cmpd="sng">
            <a:solidFill>
              <a:schemeClr val="dk1"/>
            </a:solidFill>
            <a:prstDash val="solid"/>
            <a:round/>
            <a:headEnd type="none" w="med" len="med"/>
            <a:tailEnd type="none" w="med" len="med"/>
          </a:ln>
        </p:spPr>
      </p:cxnSp>
      <p:sp>
        <p:nvSpPr>
          <p:cNvPr id="1957" name="Google Shape;1957;p63"/>
          <p:cNvSpPr txBox="1"/>
          <p:nvPr/>
        </p:nvSpPr>
        <p:spPr>
          <a:xfrm>
            <a:off x="7062300" y="212749"/>
            <a:ext cx="1367400" cy="3009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dirty="0">
                <a:solidFill>
                  <a:schemeClr val="tx1"/>
                </a:solidFill>
                <a:latin typeface="Bebas Neue"/>
                <a:ea typeface="Bebas Neue"/>
                <a:cs typeface="Bebas Neue"/>
                <a:sym typeface="Bebas Neue"/>
              </a:rPr>
              <a:t>Data ANALYSIS </a:t>
            </a:r>
            <a:r>
              <a:rPr lang="en-IN" dirty="0">
                <a:solidFill>
                  <a:schemeClr val="tx1"/>
                </a:solidFill>
                <a:latin typeface="Bebas Neue"/>
                <a:ea typeface="Bebas Neue"/>
                <a:cs typeface="Bebas Neue"/>
                <a:sym typeface="Bebas Neue"/>
              </a:rPr>
              <a:t>REPORT</a:t>
            </a:r>
            <a:endParaRPr dirty="0">
              <a:solidFill>
                <a:schemeClr val="tx1"/>
              </a:solidFill>
            </a:endParaRPr>
          </a:p>
        </p:txBody>
      </p:sp>
      <p:sp>
        <p:nvSpPr>
          <p:cNvPr id="1969" name="Google Shape;1969;p63"/>
          <p:cNvSpPr/>
          <p:nvPr/>
        </p:nvSpPr>
        <p:spPr>
          <a:xfrm>
            <a:off x="1787488" y="3976838"/>
            <a:ext cx="107827" cy="108491"/>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3"/>
          <p:cNvSpPr/>
          <p:nvPr/>
        </p:nvSpPr>
        <p:spPr>
          <a:xfrm rot="-1685758">
            <a:off x="7151203" y="2107897"/>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3"/>
          <p:cNvSpPr/>
          <p:nvPr/>
        </p:nvSpPr>
        <p:spPr>
          <a:xfrm>
            <a:off x="6661124" y="2773703"/>
            <a:ext cx="80847" cy="80847"/>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3"/>
          <p:cNvSpPr/>
          <p:nvPr/>
        </p:nvSpPr>
        <p:spPr>
          <a:xfrm rot="-1685758">
            <a:off x="4236178" y="178105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3"/>
          <p:cNvSpPr/>
          <p:nvPr/>
        </p:nvSpPr>
        <p:spPr>
          <a:xfrm>
            <a:off x="1444450" y="4338269"/>
            <a:ext cx="107827" cy="107819"/>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63166" y="1433944"/>
            <a:ext cx="3717318" cy="2050473"/>
          </a:xfrm>
          <a:prstGeom prst="rect">
            <a:avLst/>
          </a:prstGeom>
          <a:effectLst>
            <a:outerShdw blurRad="482600" dist="50800" dir="5400000" algn="ctr" rotWithShape="0">
              <a:schemeClr val="tx1">
                <a:lumMod val="95000"/>
              </a:schemeClr>
            </a:outerShdw>
          </a:effectLst>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4270FD9-D789-432E-90B3-59DDE2C156C6}"/>
              </a:ext>
            </a:extLst>
          </p:cNvPr>
          <p:cNvSpPr>
            <a:spLocks noGrp="1"/>
          </p:cNvSpPr>
          <p:nvPr>
            <p:ph type="title"/>
          </p:nvPr>
        </p:nvSpPr>
        <p:spPr>
          <a:xfrm>
            <a:off x="2764221" y="2067027"/>
            <a:ext cx="3615558" cy="682305"/>
          </a:xfrm>
        </p:spPr>
        <p:txBody>
          <a:bodyPr/>
          <a:lstStyle/>
          <a:p>
            <a:pPr algn="ctr"/>
            <a:r>
              <a:rPr lang="en-US" sz="4400" dirty="0"/>
              <a:t>THANK YOU</a:t>
            </a:r>
            <a:endParaRPr lang="en-IN" sz="4400" dirty="0"/>
          </a:p>
        </p:txBody>
      </p:sp>
    </p:spTree>
    <p:extLst>
      <p:ext uri="{BB962C8B-B14F-4D97-AF65-F5344CB8AC3E}">
        <p14:creationId xmlns:p14="http://schemas.microsoft.com/office/powerpoint/2010/main" val="411122361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554"/>
        <p:cNvGrpSpPr/>
        <p:nvPr/>
      </p:nvGrpSpPr>
      <p:grpSpPr>
        <a:xfrm>
          <a:off x="0" y="0"/>
          <a:ext cx="0" cy="0"/>
          <a:chOff x="0" y="0"/>
          <a:chExt cx="0" cy="0"/>
        </a:xfrm>
      </p:grpSpPr>
      <p:sp>
        <p:nvSpPr>
          <p:cNvPr id="555" name="Google Shape;555;p39"/>
          <p:cNvSpPr txBox="1">
            <a:spLocks noGrp="1"/>
          </p:cNvSpPr>
          <p:nvPr>
            <p:ph type="title"/>
          </p:nvPr>
        </p:nvSpPr>
        <p:spPr>
          <a:xfrm>
            <a:off x="4721636" y="827388"/>
            <a:ext cx="3264510" cy="869794"/>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INTRODUCTION</a:t>
            </a:r>
            <a:endParaRPr dirty="0"/>
          </a:p>
        </p:txBody>
      </p:sp>
      <p:sp>
        <p:nvSpPr>
          <p:cNvPr id="556" name="Google Shape;556;p39"/>
          <p:cNvSpPr txBox="1">
            <a:spLocks noGrp="1"/>
          </p:cNvSpPr>
          <p:nvPr>
            <p:ph type="subTitle" idx="1"/>
          </p:nvPr>
        </p:nvSpPr>
        <p:spPr>
          <a:xfrm>
            <a:off x="1122218" y="1911927"/>
            <a:ext cx="6580909" cy="1841542"/>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IN" dirty="0">
                <a:solidFill>
                  <a:schemeClr val="accent6"/>
                </a:solidFill>
              </a:rPr>
              <a:t>Here we are going to discuss the customer relationship management analysis report for the bank which is located at different geographic locations</a:t>
            </a:r>
            <a:r>
              <a:rPr lang="en-IN" dirty="0" smtClean="0">
                <a:solidFill>
                  <a:schemeClr val="accent6"/>
                </a:solidFill>
              </a:rPr>
              <a:t>.</a:t>
            </a:r>
          </a:p>
          <a:p>
            <a:pPr marL="0" lvl="0" indent="0" algn="just" rtl="0">
              <a:spcBef>
                <a:spcPts val="0"/>
              </a:spcBef>
              <a:spcAft>
                <a:spcPts val="0"/>
              </a:spcAft>
              <a:buNone/>
            </a:pPr>
            <a:endParaRPr lang="en-US" dirty="0">
              <a:solidFill>
                <a:schemeClr val="accent6"/>
              </a:solidFill>
            </a:endParaRPr>
          </a:p>
          <a:p>
            <a:pPr marL="0" lvl="0" indent="0" algn="just" rtl="0">
              <a:spcBef>
                <a:spcPts val="0"/>
              </a:spcBef>
              <a:spcAft>
                <a:spcPts val="0"/>
              </a:spcAft>
              <a:buNone/>
            </a:pPr>
            <a:endParaRPr lang="en-IN" dirty="0" smtClean="0">
              <a:solidFill>
                <a:schemeClr val="accent6"/>
              </a:solidFill>
            </a:endParaRPr>
          </a:p>
          <a:p>
            <a:pPr marL="0" lvl="0" indent="0" algn="just" rtl="0">
              <a:spcBef>
                <a:spcPts val="0"/>
              </a:spcBef>
              <a:spcAft>
                <a:spcPts val="0"/>
              </a:spcAft>
              <a:buNone/>
            </a:pPr>
            <a:endParaRPr lang="en-US" dirty="0">
              <a:solidFill>
                <a:schemeClr val="accent6"/>
              </a:solidFill>
            </a:endParaRPr>
          </a:p>
          <a:p>
            <a:pPr marL="0" lvl="0" indent="0" algn="just" rtl="0">
              <a:spcBef>
                <a:spcPts val="0"/>
              </a:spcBef>
              <a:spcAft>
                <a:spcPts val="0"/>
              </a:spcAft>
              <a:buNone/>
            </a:pPr>
            <a:endParaRPr lang="en-IN" dirty="0" smtClean="0">
              <a:solidFill>
                <a:schemeClr val="accent6"/>
              </a:solidFill>
            </a:endParaRPr>
          </a:p>
          <a:p>
            <a:pPr marL="0" lvl="0" indent="0" algn="just" rtl="0">
              <a:spcBef>
                <a:spcPts val="0"/>
              </a:spcBef>
              <a:spcAft>
                <a:spcPts val="0"/>
              </a:spcAft>
              <a:buNone/>
            </a:pPr>
            <a:endParaRPr lang="en-US" dirty="0">
              <a:solidFill>
                <a:schemeClr val="accent6"/>
              </a:solidFill>
            </a:endParaRPr>
          </a:p>
          <a:p>
            <a:pPr marL="0" lvl="0" indent="0" algn="just" rtl="0">
              <a:spcBef>
                <a:spcPts val="0"/>
              </a:spcBef>
              <a:spcAft>
                <a:spcPts val="0"/>
              </a:spcAft>
              <a:buNone/>
            </a:pPr>
            <a:endParaRPr dirty="0">
              <a:solidFill>
                <a:schemeClr val="accent6"/>
              </a:solidFill>
            </a:endParaRPr>
          </a:p>
        </p:txBody>
      </p:sp>
      <p:sp>
        <p:nvSpPr>
          <p:cNvPr id="621" name="Google Shape;621;p39"/>
          <p:cNvSpPr/>
          <p:nvPr/>
        </p:nvSpPr>
        <p:spPr>
          <a:xfrm rot="-1685758">
            <a:off x="4132391" y="3763947"/>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9"/>
          <p:cNvSpPr txBox="1"/>
          <p:nvPr/>
        </p:nvSpPr>
        <p:spPr>
          <a:xfrm>
            <a:off x="7062300" y="212749"/>
            <a:ext cx="1367400" cy="3009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dirty="0">
                <a:solidFill>
                  <a:schemeClr val="tx1"/>
                </a:solidFill>
                <a:latin typeface="Bebas Neue"/>
                <a:ea typeface="Bebas Neue"/>
                <a:cs typeface="Bebas Neue"/>
                <a:sym typeface="Bebas Neue"/>
              </a:rPr>
              <a:t>Data ANALYSIS </a:t>
            </a:r>
            <a:r>
              <a:rPr lang="en-IN" dirty="0">
                <a:solidFill>
                  <a:schemeClr val="tx1"/>
                </a:solidFill>
                <a:latin typeface="Bebas Neue"/>
                <a:ea typeface="Bebas Neue"/>
                <a:cs typeface="Bebas Neue"/>
                <a:sym typeface="Bebas Neue"/>
              </a:rPr>
              <a:t>REPORT</a:t>
            </a:r>
            <a:endParaRPr dirty="0">
              <a:solidFill>
                <a:schemeClr val="tx1"/>
              </a:solidFill>
            </a:endParaRPr>
          </a:p>
        </p:txBody>
      </p:sp>
      <p:cxnSp>
        <p:nvCxnSpPr>
          <p:cNvPr id="623" name="Google Shape;623;p39"/>
          <p:cNvCxnSpPr>
            <a:cxnSpLocks/>
          </p:cNvCxnSpPr>
          <p:nvPr/>
        </p:nvCxnSpPr>
        <p:spPr>
          <a:xfrm>
            <a:off x="4856018" y="1558636"/>
            <a:ext cx="3498273" cy="0"/>
          </a:xfrm>
          <a:prstGeom prst="straightConnector1">
            <a:avLst/>
          </a:prstGeom>
          <a:noFill/>
          <a:ln w="9525" cap="flat" cmpd="sng">
            <a:solidFill>
              <a:schemeClr val="dk1"/>
            </a:solidFill>
            <a:prstDash val="solid"/>
            <a:round/>
            <a:headEnd type="none" w="med" len="med"/>
            <a:tailEnd type="none" w="med" len="med"/>
          </a:ln>
        </p:spPr>
      </p:cxnSp>
      <p:sp>
        <p:nvSpPr>
          <p:cNvPr id="639" name="Google Shape;639;p39">
            <a:hlinkClick r:id="rId4" action="ppaction://hlinksldjump"/>
          </p:cNvPr>
          <p:cNvSpPr/>
          <p:nvPr/>
        </p:nvSpPr>
        <p:spPr>
          <a:xfrm>
            <a:off x="669500" y="276525"/>
            <a:ext cx="213300" cy="2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568"/>
        <p:cNvGrpSpPr/>
        <p:nvPr/>
      </p:nvGrpSpPr>
      <p:grpSpPr>
        <a:xfrm>
          <a:off x="0" y="0"/>
          <a:ext cx="0" cy="0"/>
          <a:chOff x="0" y="0"/>
          <a:chExt cx="0" cy="0"/>
        </a:xfrm>
      </p:grpSpPr>
      <p:sp>
        <p:nvSpPr>
          <p:cNvPr id="1569" name="Google Shape;1569;p56"/>
          <p:cNvSpPr txBox="1">
            <a:spLocks noGrp="1"/>
          </p:cNvSpPr>
          <p:nvPr>
            <p:ph type="title"/>
          </p:nvPr>
        </p:nvSpPr>
        <p:spPr>
          <a:xfrm>
            <a:off x="714300" y="553450"/>
            <a:ext cx="7715400" cy="605700"/>
          </a:xfrm>
          <a:prstGeom prst="rect">
            <a:avLst/>
          </a:prstGeom>
        </p:spPr>
        <p:txBody>
          <a:bodyPr spcFirstLastPara="1" wrap="square" lIns="91425" tIns="91425" rIns="91425" bIns="91425" anchor="t" anchorCtr="0">
            <a:noAutofit/>
          </a:bodyPr>
          <a:lstStyle/>
          <a:p>
            <a:pPr lvl="0"/>
            <a:r>
              <a:rPr lang="en-US" sz="3200" dirty="0"/>
              <a:t>Geographic Locations </a:t>
            </a:r>
          </a:p>
        </p:txBody>
      </p:sp>
      <p:sp>
        <p:nvSpPr>
          <p:cNvPr id="1573" name="Google Shape;1573;p56"/>
          <p:cNvSpPr txBox="1"/>
          <p:nvPr/>
        </p:nvSpPr>
        <p:spPr>
          <a:xfrm>
            <a:off x="477982" y="2266679"/>
            <a:ext cx="1357745" cy="573503"/>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2700" dirty="0">
                <a:solidFill>
                  <a:schemeClr val="dk1"/>
                </a:solidFill>
                <a:latin typeface="Bebas Neue"/>
                <a:ea typeface="Bebas Neue"/>
                <a:cs typeface="Bebas Neue"/>
                <a:sym typeface="Bebas Neue"/>
              </a:rPr>
              <a:t>Germany</a:t>
            </a:r>
            <a:endParaRPr sz="2700" dirty="0">
              <a:solidFill>
                <a:schemeClr val="dk1"/>
              </a:solidFill>
              <a:latin typeface="Bebas Neue"/>
              <a:ea typeface="Bebas Neue"/>
              <a:cs typeface="Bebas Neue"/>
              <a:sym typeface="Bebas Neue"/>
            </a:endParaRPr>
          </a:p>
        </p:txBody>
      </p:sp>
      <p:sp>
        <p:nvSpPr>
          <p:cNvPr id="1574" name="Google Shape;1574;p56"/>
          <p:cNvSpPr txBox="1"/>
          <p:nvPr/>
        </p:nvSpPr>
        <p:spPr>
          <a:xfrm>
            <a:off x="297873" y="2743201"/>
            <a:ext cx="2119746" cy="105294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1"/>
                </a:solidFill>
                <a:latin typeface="Arimo"/>
                <a:ea typeface="Arimo"/>
                <a:cs typeface="Arimo"/>
                <a:sym typeface="Arimo"/>
              </a:rPr>
              <a:t>Germany is the region which has second largest customers</a:t>
            </a:r>
            <a:endParaRPr dirty="0">
              <a:solidFill>
                <a:schemeClr val="dk1"/>
              </a:solidFill>
              <a:latin typeface="Arimo"/>
              <a:ea typeface="Arimo"/>
              <a:cs typeface="Arimo"/>
              <a:sym typeface="Arimo"/>
            </a:endParaRPr>
          </a:p>
        </p:txBody>
      </p:sp>
      <p:sp>
        <p:nvSpPr>
          <p:cNvPr id="1575" name="Google Shape;1575;p56"/>
          <p:cNvSpPr txBox="1"/>
          <p:nvPr/>
        </p:nvSpPr>
        <p:spPr>
          <a:xfrm>
            <a:off x="6518563" y="2216727"/>
            <a:ext cx="1343549" cy="36021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700" dirty="0">
                <a:solidFill>
                  <a:schemeClr val="dk1"/>
                </a:solidFill>
                <a:latin typeface="Bebas Neue"/>
                <a:ea typeface="Bebas Neue"/>
                <a:cs typeface="Bebas Neue"/>
                <a:sym typeface="Bebas Neue"/>
              </a:rPr>
              <a:t>FRANCE</a:t>
            </a:r>
            <a:endParaRPr sz="2700" dirty="0">
              <a:solidFill>
                <a:schemeClr val="dk1"/>
              </a:solidFill>
              <a:latin typeface="Bebas Neue"/>
              <a:ea typeface="Bebas Neue"/>
              <a:cs typeface="Bebas Neue"/>
              <a:sym typeface="Bebas Neue"/>
            </a:endParaRPr>
          </a:p>
        </p:txBody>
      </p:sp>
      <p:sp>
        <p:nvSpPr>
          <p:cNvPr id="1576" name="Google Shape;1576;p56"/>
          <p:cNvSpPr txBox="1"/>
          <p:nvPr/>
        </p:nvSpPr>
        <p:spPr>
          <a:xfrm>
            <a:off x="6144491" y="2687782"/>
            <a:ext cx="2071254" cy="73429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1"/>
                </a:solidFill>
                <a:latin typeface="Arimo"/>
                <a:ea typeface="Arimo"/>
                <a:cs typeface="Arimo"/>
                <a:sym typeface="Arimo"/>
              </a:rPr>
              <a:t>France is the region which has highest customers</a:t>
            </a:r>
            <a:endParaRPr dirty="0">
              <a:solidFill>
                <a:schemeClr val="dk1"/>
              </a:solidFill>
              <a:latin typeface="Arimo"/>
              <a:ea typeface="Arimo"/>
              <a:cs typeface="Arimo"/>
              <a:sym typeface="Arimo"/>
            </a:endParaRPr>
          </a:p>
        </p:txBody>
      </p:sp>
      <p:sp>
        <p:nvSpPr>
          <p:cNvPr id="1577" name="Google Shape;1577;p56"/>
          <p:cNvSpPr txBox="1"/>
          <p:nvPr/>
        </p:nvSpPr>
        <p:spPr>
          <a:xfrm>
            <a:off x="3519739" y="2216727"/>
            <a:ext cx="1454044" cy="422564"/>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2700" dirty="0">
                <a:solidFill>
                  <a:schemeClr val="dk1"/>
                </a:solidFill>
                <a:latin typeface="Bebas Neue"/>
                <a:ea typeface="Bebas Neue"/>
                <a:cs typeface="Bebas Neue"/>
                <a:sym typeface="Bebas Neue"/>
              </a:rPr>
              <a:t>SPAIN</a:t>
            </a:r>
            <a:endParaRPr sz="2700" dirty="0">
              <a:solidFill>
                <a:schemeClr val="dk1"/>
              </a:solidFill>
              <a:latin typeface="Bebas Neue"/>
              <a:ea typeface="Bebas Neue"/>
              <a:cs typeface="Bebas Neue"/>
              <a:sym typeface="Bebas Neue"/>
            </a:endParaRPr>
          </a:p>
        </p:txBody>
      </p:sp>
      <p:sp>
        <p:nvSpPr>
          <p:cNvPr id="1578" name="Google Shape;1578;p56"/>
          <p:cNvSpPr txBox="1"/>
          <p:nvPr/>
        </p:nvSpPr>
        <p:spPr>
          <a:xfrm>
            <a:off x="3200400" y="2687782"/>
            <a:ext cx="2154382" cy="90054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1"/>
                </a:solidFill>
                <a:latin typeface="Arimo"/>
                <a:ea typeface="Arimo"/>
                <a:cs typeface="Arimo"/>
                <a:sym typeface="Arimo"/>
              </a:rPr>
              <a:t>Spain is the region having smallest count of customers</a:t>
            </a:r>
            <a:endParaRPr dirty="0">
              <a:solidFill>
                <a:schemeClr val="dk1"/>
              </a:solidFill>
              <a:latin typeface="Arimo"/>
              <a:ea typeface="Arimo"/>
              <a:cs typeface="Arimo"/>
              <a:sym typeface="Arimo"/>
            </a:endParaRPr>
          </a:p>
        </p:txBody>
      </p:sp>
      <p:sp>
        <p:nvSpPr>
          <p:cNvPr id="1579" name="Google Shape;1579;p56"/>
          <p:cNvSpPr txBox="1"/>
          <p:nvPr/>
        </p:nvSpPr>
        <p:spPr>
          <a:xfrm>
            <a:off x="7062300" y="212749"/>
            <a:ext cx="1367400" cy="3009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dirty="0">
                <a:solidFill>
                  <a:schemeClr val="tx1">
                    <a:lumMod val="95000"/>
                  </a:schemeClr>
                </a:solidFill>
                <a:latin typeface="Bebas Neue"/>
                <a:ea typeface="Bebas Neue"/>
                <a:cs typeface="Bebas Neue"/>
                <a:sym typeface="Bebas Neue"/>
              </a:rPr>
              <a:t>Data ANALYSIS </a:t>
            </a:r>
            <a:r>
              <a:rPr lang="en-IN" dirty="0">
                <a:solidFill>
                  <a:schemeClr val="tx1">
                    <a:lumMod val="95000"/>
                  </a:schemeClr>
                </a:solidFill>
                <a:latin typeface="Bebas Neue"/>
                <a:ea typeface="Bebas Neue"/>
                <a:cs typeface="Bebas Neue"/>
                <a:sym typeface="Bebas Neue"/>
              </a:rPr>
              <a:t>REPORT</a:t>
            </a:r>
            <a:endParaRPr dirty="0">
              <a:solidFill>
                <a:schemeClr val="tx1">
                  <a:lumMod val="95000"/>
                </a:schemeClr>
              </a:solidFill>
            </a:endParaRPr>
          </a:p>
        </p:txBody>
      </p:sp>
      <p:sp>
        <p:nvSpPr>
          <p:cNvPr id="2" name="Flowchart: Alternate Process 1"/>
          <p:cNvSpPr/>
          <p:nvPr/>
        </p:nvSpPr>
        <p:spPr>
          <a:xfrm>
            <a:off x="568036" y="1537855"/>
            <a:ext cx="1177637" cy="505690"/>
          </a:xfrm>
          <a:prstGeom prst="flowChartAlternateProcess">
            <a:avLst/>
          </a:prstGeom>
        </p:spPr>
        <p:style>
          <a:lnRef idx="1">
            <a:schemeClr val="accent1"/>
          </a:lnRef>
          <a:fillRef idx="1003">
            <a:schemeClr val="lt2"/>
          </a:fillRef>
          <a:effectRef idx="1">
            <a:schemeClr val="accent1"/>
          </a:effectRef>
          <a:fontRef idx="minor">
            <a:schemeClr val="dk1"/>
          </a:fontRef>
        </p:style>
        <p:txBody>
          <a:bodyPr rtlCol="0" anchor="ctr"/>
          <a:lstStyle/>
          <a:p>
            <a:pPr algn="ctr"/>
            <a:r>
              <a:rPr lang="en-US" b="1" dirty="0" smtClean="0">
                <a:solidFill>
                  <a:schemeClr val="bg1">
                    <a:lumMod val="50000"/>
                  </a:schemeClr>
                </a:solidFill>
              </a:rPr>
              <a:t>2509</a:t>
            </a:r>
            <a:endParaRPr lang="en-IN" b="1" dirty="0">
              <a:solidFill>
                <a:schemeClr val="bg1">
                  <a:lumMod val="50000"/>
                </a:schemeClr>
              </a:solidFill>
            </a:endParaRPr>
          </a:p>
        </p:txBody>
      </p:sp>
      <p:sp>
        <p:nvSpPr>
          <p:cNvPr id="3" name="Flowchart: Alternate Process 2"/>
          <p:cNvSpPr/>
          <p:nvPr/>
        </p:nvSpPr>
        <p:spPr>
          <a:xfrm>
            <a:off x="3629891" y="1537855"/>
            <a:ext cx="1267691" cy="443345"/>
          </a:xfrm>
          <a:prstGeom prst="flowChartAlternateProcess">
            <a:avLst/>
          </a:prstGeom>
        </p:spPr>
        <p:style>
          <a:lnRef idx="2">
            <a:schemeClr val="accent1">
              <a:shade val="50000"/>
            </a:schemeClr>
          </a:lnRef>
          <a:fillRef idx="1002">
            <a:schemeClr val="lt1"/>
          </a:fillRef>
          <a:effectRef idx="0">
            <a:schemeClr val="accent1"/>
          </a:effectRef>
          <a:fontRef idx="minor">
            <a:schemeClr val="lt1"/>
          </a:fontRef>
        </p:style>
        <p:txBody>
          <a:bodyPr rtlCol="0" anchor="ctr"/>
          <a:lstStyle/>
          <a:p>
            <a:pPr algn="ctr"/>
            <a:r>
              <a:rPr lang="en-US" b="1" dirty="0" smtClean="0"/>
              <a:t>2477</a:t>
            </a:r>
            <a:endParaRPr lang="en-IN" b="1" dirty="0"/>
          </a:p>
        </p:txBody>
      </p:sp>
      <p:sp>
        <p:nvSpPr>
          <p:cNvPr id="4" name="Flowchart: Alternate Process 3"/>
          <p:cNvSpPr/>
          <p:nvPr/>
        </p:nvSpPr>
        <p:spPr>
          <a:xfrm>
            <a:off x="6518564" y="1447800"/>
            <a:ext cx="1191491" cy="477982"/>
          </a:xfrm>
          <a:prstGeom prst="flowChartAlternateProcess">
            <a:avLst/>
          </a:prstGeom>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r>
              <a:rPr lang="en-US" b="1" dirty="0" smtClean="0"/>
              <a:t>5014</a:t>
            </a:r>
            <a:endParaRPr lang="en-IN" b="1" dirty="0"/>
          </a:p>
        </p:txBody>
      </p:sp>
      <p:cxnSp>
        <p:nvCxnSpPr>
          <p:cNvPr id="6" name="Straight Connector 5"/>
          <p:cNvCxnSpPr/>
          <p:nvPr/>
        </p:nvCxnSpPr>
        <p:spPr>
          <a:xfrm>
            <a:off x="678873" y="1052945"/>
            <a:ext cx="3290454" cy="0"/>
          </a:xfrm>
          <a:prstGeom prst="line">
            <a:avLst/>
          </a:prstGeom>
        </p:spPr>
        <p:style>
          <a:lnRef idx="2">
            <a:schemeClr val="dk1"/>
          </a:lnRef>
          <a:fillRef idx="0">
            <a:schemeClr val="dk1"/>
          </a:fillRef>
          <a:effectRef idx="1">
            <a:schemeClr val="dk1"/>
          </a:effectRef>
          <a:fontRef idx="minor">
            <a:schemeClr val="tx1"/>
          </a:fontRef>
        </p:style>
      </p:cxn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686"/>
        <p:cNvGrpSpPr/>
        <p:nvPr/>
      </p:nvGrpSpPr>
      <p:grpSpPr>
        <a:xfrm>
          <a:off x="0" y="0"/>
          <a:ext cx="0" cy="0"/>
          <a:chOff x="0" y="0"/>
          <a:chExt cx="0" cy="0"/>
        </a:xfrm>
      </p:grpSpPr>
      <p:sp>
        <p:nvSpPr>
          <p:cNvPr id="687" name="Google Shape;687;p41"/>
          <p:cNvSpPr txBox="1">
            <a:spLocks noGrp="1"/>
          </p:cNvSpPr>
          <p:nvPr>
            <p:ph type="title"/>
          </p:nvPr>
        </p:nvSpPr>
        <p:spPr>
          <a:xfrm>
            <a:off x="1939635" y="1466964"/>
            <a:ext cx="872837" cy="53234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MALE</a:t>
            </a:r>
            <a:endParaRPr dirty="0"/>
          </a:p>
        </p:txBody>
      </p:sp>
      <p:sp>
        <p:nvSpPr>
          <p:cNvPr id="688" name="Google Shape;688;p41"/>
          <p:cNvSpPr txBox="1">
            <a:spLocks noGrp="1"/>
          </p:cNvSpPr>
          <p:nvPr>
            <p:ph type="subTitle" idx="1"/>
          </p:nvPr>
        </p:nvSpPr>
        <p:spPr>
          <a:xfrm>
            <a:off x="1475508" y="2110585"/>
            <a:ext cx="2223655" cy="56645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hlink"/>
              </a:buClr>
              <a:buSzPts val="1100"/>
              <a:buFont typeface="Arial"/>
              <a:buNone/>
            </a:pPr>
            <a:r>
              <a:rPr lang="en-IN" dirty="0"/>
              <a:t>Male has 2867 active accounts.</a:t>
            </a:r>
            <a:endParaRPr dirty="0"/>
          </a:p>
        </p:txBody>
      </p:sp>
      <p:sp>
        <p:nvSpPr>
          <p:cNvPr id="689" name="Google Shape;689;p41"/>
          <p:cNvSpPr txBox="1">
            <a:spLocks noGrp="1"/>
          </p:cNvSpPr>
          <p:nvPr>
            <p:ph type="title" idx="2"/>
          </p:nvPr>
        </p:nvSpPr>
        <p:spPr>
          <a:xfrm>
            <a:off x="5666508" y="2560680"/>
            <a:ext cx="1219201" cy="443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IN" dirty="0"/>
              <a:t>Female</a:t>
            </a:r>
            <a:endParaRPr dirty="0"/>
          </a:p>
        </p:txBody>
      </p:sp>
      <p:sp>
        <p:nvSpPr>
          <p:cNvPr id="690" name="Google Shape;690;p41"/>
          <p:cNvSpPr txBox="1">
            <a:spLocks noGrp="1"/>
          </p:cNvSpPr>
          <p:nvPr>
            <p:ph type="subTitle" idx="3"/>
          </p:nvPr>
        </p:nvSpPr>
        <p:spPr>
          <a:xfrm>
            <a:off x="5144188" y="3131503"/>
            <a:ext cx="2230500" cy="781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hlink"/>
              </a:buClr>
              <a:buSzPts val="1100"/>
              <a:buFont typeface="Arial"/>
              <a:buNone/>
            </a:pPr>
            <a:r>
              <a:rPr lang="en-IN" dirty="0"/>
              <a:t>Female has 2284 active accounts.</a:t>
            </a:r>
            <a:endParaRPr dirty="0"/>
          </a:p>
        </p:txBody>
      </p:sp>
      <p:cxnSp>
        <p:nvCxnSpPr>
          <p:cNvPr id="692" name="Google Shape;692;p41"/>
          <p:cNvCxnSpPr/>
          <p:nvPr/>
        </p:nvCxnSpPr>
        <p:spPr>
          <a:xfrm>
            <a:off x="1337754" y="2054948"/>
            <a:ext cx="2051100" cy="0"/>
          </a:xfrm>
          <a:prstGeom prst="straightConnector1">
            <a:avLst/>
          </a:prstGeom>
          <a:noFill/>
          <a:ln w="9525" cap="flat" cmpd="sng">
            <a:solidFill>
              <a:schemeClr val="dk1"/>
            </a:solidFill>
            <a:prstDash val="solid"/>
            <a:round/>
            <a:headEnd type="none" w="med" len="med"/>
            <a:tailEnd type="none" w="med" len="med"/>
          </a:ln>
        </p:spPr>
      </p:cxnSp>
      <p:cxnSp>
        <p:nvCxnSpPr>
          <p:cNvPr id="695" name="Google Shape;695;p41"/>
          <p:cNvCxnSpPr/>
          <p:nvPr/>
        </p:nvCxnSpPr>
        <p:spPr>
          <a:xfrm>
            <a:off x="5239075" y="3112125"/>
            <a:ext cx="2074800" cy="0"/>
          </a:xfrm>
          <a:prstGeom prst="straightConnector1">
            <a:avLst/>
          </a:prstGeom>
          <a:noFill/>
          <a:ln w="9525" cap="flat" cmpd="sng">
            <a:solidFill>
              <a:schemeClr val="dk1"/>
            </a:solidFill>
            <a:prstDash val="solid"/>
            <a:round/>
            <a:headEnd type="none" w="med" len="med"/>
            <a:tailEnd type="none" w="med" len="med"/>
          </a:ln>
        </p:spPr>
      </p:cxnSp>
      <p:sp>
        <p:nvSpPr>
          <p:cNvPr id="696" name="Google Shape;696;p41"/>
          <p:cNvSpPr txBox="1"/>
          <p:nvPr/>
        </p:nvSpPr>
        <p:spPr>
          <a:xfrm>
            <a:off x="7062300" y="212749"/>
            <a:ext cx="1367400" cy="3009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dirty="0">
                <a:solidFill>
                  <a:schemeClr val="tx1"/>
                </a:solidFill>
                <a:latin typeface="Bebas Neue"/>
                <a:ea typeface="Bebas Neue"/>
                <a:cs typeface="Bebas Neue"/>
                <a:sym typeface="Bebas Neue"/>
              </a:rPr>
              <a:t>Data ANALYSIS </a:t>
            </a:r>
            <a:r>
              <a:rPr lang="en-IN" dirty="0">
                <a:solidFill>
                  <a:schemeClr val="tx1"/>
                </a:solidFill>
                <a:latin typeface="Bebas Neue"/>
                <a:ea typeface="Bebas Neue"/>
                <a:cs typeface="Bebas Neue"/>
                <a:sym typeface="Bebas Neue"/>
              </a:rPr>
              <a:t>REPORT</a:t>
            </a:r>
            <a:endParaRPr dirty="0">
              <a:solidFill>
                <a:schemeClr val="tx1"/>
              </a:solidFill>
            </a:endParaRPr>
          </a:p>
        </p:txBody>
      </p:sp>
      <p:sp>
        <p:nvSpPr>
          <p:cNvPr id="710" name="Google Shape;710;p41"/>
          <p:cNvSpPr/>
          <p:nvPr/>
        </p:nvSpPr>
        <p:spPr>
          <a:xfrm>
            <a:off x="4261262" y="3832453"/>
            <a:ext cx="80847" cy="80847"/>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1"/>
          <p:cNvSpPr/>
          <p:nvPr/>
        </p:nvSpPr>
        <p:spPr>
          <a:xfrm>
            <a:off x="7253088" y="706863"/>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1"/>
          <p:cNvSpPr/>
          <p:nvPr/>
        </p:nvSpPr>
        <p:spPr>
          <a:xfrm rot="-1685758">
            <a:off x="5822966" y="82620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45CCF1FC-9D85-45ED-B91B-07BFC47E4500}"/>
              </a:ext>
            </a:extLst>
          </p:cNvPr>
          <p:cNvSpPr>
            <a:spLocks noGrp="1"/>
          </p:cNvSpPr>
          <p:nvPr>
            <p:ph type="title" idx="4"/>
          </p:nvPr>
        </p:nvSpPr>
        <p:spPr/>
        <p:txBody>
          <a:bodyPr/>
          <a:lstStyle/>
          <a:p>
            <a:r>
              <a:rPr lang="en-US" dirty="0"/>
              <a:t>GENDER Distribution</a:t>
            </a:r>
            <a:endParaRPr lang="en-IN" dirty="0"/>
          </a:p>
        </p:txBody>
      </p:sp>
      <p:sp>
        <p:nvSpPr>
          <p:cNvPr id="2" name="Oval 1"/>
          <p:cNvSpPr/>
          <p:nvPr/>
        </p:nvSpPr>
        <p:spPr>
          <a:xfrm>
            <a:off x="714300" y="1432858"/>
            <a:ext cx="623454" cy="630382"/>
          </a:xfrm>
          <a:prstGeom prst="ellipse">
            <a:avLst/>
          </a:prstGeom>
          <a:solidFill>
            <a:schemeClr val="bg1">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
        <p:nvSpPr>
          <p:cNvPr id="4" name="Oval 3"/>
          <p:cNvSpPr/>
          <p:nvPr/>
        </p:nvSpPr>
        <p:spPr>
          <a:xfrm>
            <a:off x="4391892" y="2791692"/>
            <a:ext cx="623454" cy="644236"/>
          </a:xfrm>
          <a:prstGeom prst="ellipse">
            <a:avLst/>
          </a:prstGeom>
          <a:solidFill>
            <a:schemeClr val="bg2">
              <a:lumMod val="20000"/>
              <a:lumOff val="80000"/>
            </a:schemeClr>
          </a:solidFill>
        </p:spPr>
        <p:style>
          <a:lnRef idx="0">
            <a:schemeClr val="accent2"/>
          </a:lnRef>
          <a:fillRef idx="3">
            <a:schemeClr val="accent2"/>
          </a:fillRef>
          <a:effectRef idx="3">
            <a:schemeClr val="accent2"/>
          </a:effectRef>
          <a:fontRef idx="minor">
            <a:schemeClr val="lt1"/>
          </a:fontRef>
        </p:style>
        <p:txBody>
          <a:bodyPr rtlCol="0" anchor="ctr"/>
          <a:lstStyle/>
          <a:p>
            <a:pPr algn="ctr"/>
            <a:endParaRPr lang="en-IN"/>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8927" y="1532571"/>
            <a:ext cx="513935" cy="401134"/>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42109" y="2788033"/>
            <a:ext cx="736237" cy="557840"/>
          </a:xfrm>
          <a:prstGeom prst="rect">
            <a:avLst/>
          </a:prstGeom>
        </p:spPr>
      </p:pic>
      <p:cxnSp>
        <p:nvCxnSpPr>
          <p:cNvPr id="8" name="Straight Connector 7"/>
          <p:cNvCxnSpPr/>
          <p:nvPr/>
        </p:nvCxnSpPr>
        <p:spPr>
          <a:xfrm flipV="1">
            <a:off x="768927" y="1198951"/>
            <a:ext cx="3492335" cy="16751"/>
          </a:xfrm>
          <a:prstGeom prst="line">
            <a:avLst/>
          </a:prstGeom>
        </p:spPr>
        <p:style>
          <a:lnRef idx="2">
            <a:schemeClr val="dk1"/>
          </a:lnRef>
          <a:fillRef idx="0">
            <a:schemeClr val="dk1"/>
          </a:fillRef>
          <a:effectRef idx="1">
            <a:schemeClr val="dk1"/>
          </a:effectRef>
          <a:fontRef idx="minor">
            <a:schemeClr val="tx1"/>
          </a:fontRef>
        </p:style>
      </p:cxn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748"/>
        <p:cNvGrpSpPr/>
        <p:nvPr/>
      </p:nvGrpSpPr>
      <p:grpSpPr>
        <a:xfrm>
          <a:off x="0" y="0"/>
          <a:ext cx="0" cy="0"/>
          <a:chOff x="0" y="0"/>
          <a:chExt cx="0" cy="0"/>
        </a:xfrm>
      </p:grpSpPr>
      <p:sp>
        <p:nvSpPr>
          <p:cNvPr id="749" name="Google Shape;749;p42"/>
          <p:cNvSpPr txBox="1">
            <a:spLocks noGrp="1"/>
          </p:cNvSpPr>
          <p:nvPr>
            <p:ph type="title"/>
          </p:nvPr>
        </p:nvSpPr>
        <p:spPr>
          <a:xfrm>
            <a:off x="6054436" y="1551710"/>
            <a:ext cx="1478586" cy="56639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50+</a:t>
            </a:r>
            <a:endParaRPr dirty="0"/>
          </a:p>
        </p:txBody>
      </p:sp>
      <p:sp>
        <p:nvSpPr>
          <p:cNvPr id="750" name="Google Shape;750;p42"/>
          <p:cNvSpPr txBox="1">
            <a:spLocks noGrp="1"/>
          </p:cNvSpPr>
          <p:nvPr>
            <p:ph type="subTitle" idx="1"/>
          </p:nvPr>
        </p:nvSpPr>
        <p:spPr>
          <a:xfrm>
            <a:off x="5631908" y="2236341"/>
            <a:ext cx="2186400" cy="59544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There are 1395 customers above 50.</a:t>
            </a:r>
            <a:endParaRPr dirty="0"/>
          </a:p>
        </p:txBody>
      </p:sp>
      <p:cxnSp>
        <p:nvCxnSpPr>
          <p:cNvPr id="751" name="Google Shape;751;p42"/>
          <p:cNvCxnSpPr/>
          <p:nvPr/>
        </p:nvCxnSpPr>
        <p:spPr>
          <a:xfrm>
            <a:off x="5631908" y="2118099"/>
            <a:ext cx="2186400" cy="0"/>
          </a:xfrm>
          <a:prstGeom prst="straightConnector1">
            <a:avLst/>
          </a:prstGeom>
          <a:noFill/>
          <a:ln w="9525" cap="flat" cmpd="sng">
            <a:solidFill>
              <a:schemeClr val="dk1"/>
            </a:solidFill>
            <a:prstDash val="solid"/>
            <a:round/>
            <a:headEnd type="none" w="med" len="med"/>
            <a:tailEnd type="none" w="med" len="med"/>
          </a:ln>
        </p:spPr>
      </p:cxnSp>
      <p:sp>
        <p:nvSpPr>
          <p:cNvPr id="752" name="Google Shape;752;p42"/>
          <p:cNvSpPr txBox="1">
            <a:spLocks noGrp="1"/>
          </p:cNvSpPr>
          <p:nvPr>
            <p:ph type="title" idx="6"/>
          </p:nvPr>
        </p:nvSpPr>
        <p:spPr>
          <a:xfrm>
            <a:off x="714300" y="553450"/>
            <a:ext cx="7715400" cy="60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a:t>
            </a:r>
            <a:r>
              <a:rPr lang="en-IN" dirty="0"/>
              <a:t>GE Category</a:t>
            </a:r>
            <a:endParaRPr dirty="0"/>
          </a:p>
        </p:txBody>
      </p:sp>
      <p:sp>
        <p:nvSpPr>
          <p:cNvPr id="753" name="Google Shape;753;p42"/>
          <p:cNvSpPr txBox="1">
            <a:spLocks noGrp="1"/>
          </p:cNvSpPr>
          <p:nvPr>
            <p:ph type="title" idx="2"/>
          </p:nvPr>
        </p:nvSpPr>
        <p:spPr>
          <a:xfrm>
            <a:off x="602674" y="1620982"/>
            <a:ext cx="1738745" cy="37887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18-30</a:t>
            </a:r>
            <a:endParaRPr dirty="0"/>
          </a:p>
        </p:txBody>
      </p:sp>
      <p:sp>
        <p:nvSpPr>
          <p:cNvPr id="754" name="Google Shape;754;p42"/>
          <p:cNvSpPr txBox="1">
            <a:spLocks noGrp="1"/>
          </p:cNvSpPr>
          <p:nvPr>
            <p:ph type="subTitle" idx="3"/>
          </p:nvPr>
        </p:nvSpPr>
        <p:spPr>
          <a:xfrm>
            <a:off x="443346" y="2184699"/>
            <a:ext cx="2209799" cy="75246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There are 1641 customers belong to </a:t>
            </a:r>
          </a:p>
          <a:p>
            <a:pPr marL="0" lvl="0" indent="0" algn="ctr" rtl="0">
              <a:spcBef>
                <a:spcPts val="0"/>
              </a:spcBef>
              <a:spcAft>
                <a:spcPts val="0"/>
              </a:spcAft>
              <a:buNone/>
            </a:pPr>
            <a:r>
              <a:rPr lang="en-IN" dirty="0"/>
              <a:t>18-30</a:t>
            </a:r>
            <a:endParaRPr dirty="0"/>
          </a:p>
        </p:txBody>
      </p:sp>
      <p:sp>
        <p:nvSpPr>
          <p:cNvPr id="755" name="Google Shape;755;p42"/>
          <p:cNvSpPr txBox="1">
            <a:spLocks noGrp="1"/>
          </p:cNvSpPr>
          <p:nvPr>
            <p:ph type="title" idx="4"/>
          </p:nvPr>
        </p:nvSpPr>
        <p:spPr>
          <a:xfrm>
            <a:off x="3028783" y="2770909"/>
            <a:ext cx="2076617" cy="61734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30-50</a:t>
            </a:r>
            <a:endParaRPr dirty="0"/>
          </a:p>
        </p:txBody>
      </p:sp>
      <p:sp>
        <p:nvSpPr>
          <p:cNvPr id="756" name="Google Shape;756;p42"/>
          <p:cNvSpPr txBox="1">
            <a:spLocks noGrp="1"/>
          </p:cNvSpPr>
          <p:nvPr>
            <p:ph type="subTitle" idx="5"/>
          </p:nvPr>
        </p:nvSpPr>
        <p:spPr>
          <a:xfrm>
            <a:off x="1503218" y="3367917"/>
            <a:ext cx="5243946" cy="968556"/>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IN" dirty="0"/>
              <a:t>There are 7000 customers belong to </a:t>
            </a:r>
          </a:p>
          <a:p>
            <a:pPr marL="0" lvl="0" indent="0" rtl="0">
              <a:spcBef>
                <a:spcPts val="0"/>
              </a:spcBef>
              <a:spcAft>
                <a:spcPts val="0"/>
              </a:spcAft>
              <a:buNone/>
            </a:pPr>
            <a:r>
              <a:rPr lang="en-IN" dirty="0"/>
              <a:t>30-50 which consist of highest customer count.</a:t>
            </a:r>
            <a:endParaRPr dirty="0"/>
          </a:p>
        </p:txBody>
      </p:sp>
      <p:cxnSp>
        <p:nvCxnSpPr>
          <p:cNvPr id="757" name="Google Shape;757;p42"/>
          <p:cNvCxnSpPr/>
          <p:nvPr/>
        </p:nvCxnSpPr>
        <p:spPr>
          <a:xfrm>
            <a:off x="908132" y="2118099"/>
            <a:ext cx="1190171" cy="0"/>
          </a:xfrm>
          <a:prstGeom prst="straightConnector1">
            <a:avLst/>
          </a:prstGeom>
          <a:noFill/>
          <a:ln w="9525" cap="flat" cmpd="sng">
            <a:solidFill>
              <a:schemeClr val="dk1"/>
            </a:solidFill>
            <a:prstDash val="solid"/>
            <a:round/>
            <a:headEnd type="none" w="med" len="med"/>
            <a:tailEnd type="none" w="med" len="med"/>
          </a:ln>
        </p:spPr>
      </p:cxnSp>
      <p:cxnSp>
        <p:nvCxnSpPr>
          <p:cNvPr id="758" name="Google Shape;758;p42"/>
          <p:cNvCxnSpPr>
            <a:cxnSpLocks/>
          </p:cNvCxnSpPr>
          <p:nvPr/>
        </p:nvCxnSpPr>
        <p:spPr>
          <a:xfrm>
            <a:off x="3028783" y="3301318"/>
            <a:ext cx="2018723" cy="0"/>
          </a:xfrm>
          <a:prstGeom prst="straightConnector1">
            <a:avLst/>
          </a:prstGeom>
          <a:noFill/>
          <a:ln w="9525" cap="flat" cmpd="sng">
            <a:solidFill>
              <a:schemeClr val="dk1"/>
            </a:solidFill>
            <a:prstDash val="solid"/>
            <a:round/>
            <a:headEnd type="none" w="med" len="med"/>
            <a:tailEnd type="none" w="med" len="med"/>
          </a:ln>
        </p:spPr>
      </p:cxnSp>
      <p:sp>
        <p:nvSpPr>
          <p:cNvPr id="759" name="Google Shape;759;p42"/>
          <p:cNvSpPr txBox="1"/>
          <p:nvPr/>
        </p:nvSpPr>
        <p:spPr>
          <a:xfrm>
            <a:off x="7062300" y="212749"/>
            <a:ext cx="1367400" cy="3009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dirty="0">
                <a:solidFill>
                  <a:schemeClr val="tx1"/>
                </a:solidFill>
                <a:latin typeface="Bebas Neue"/>
                <a:ea typeface="Bebas Neue"/>
                <a:cs typeface="Bebas Neue"/>
                <a:sym typeface="Bebas Neue"/>
              </a:rPr>
              <a:t>Data ANALYSIS </a:t>
            </a:r>
            <a:r>
              <a:rPr lang="en-IN" dirty="0">
                <a:solidFill>
                  <a:schemeClr val="tx1"/>
                </a:solidFill>
                <a:latin typeface="Bebas Neue"/>
                <a:ea typeface="Bebas Neue"/>
                <a:cs typeface="Bebas Neue"/>
                <a:sym typeface="Bebas Neue"/>
              </a:rPr>
              <a:t>Report</a:t>
            </a:r>
            <a:endParaRPr dirty="0">
              <a:solidFill>
                <a:schemeClr val="tx1"/>
              </a:solidFill>
            </a:endParaRPr>
          </a:p>
        </p:txBody>
      </p:sp>
      <p:cxnSp>
        <p:nvCxnSpPr>
          <p:cNvPr id="3" name="Straight Connector 2"/>
          <p:cNvCxnSpPr/>
          <p:nvPr/>
        </p:nvCxnSpPr>
        <p:spPr>
          <a:xfrm>
            <a:off x="602674" y="1226127"/>
            <a:ext cx="2639291" cy="0"/>
          </a:xfrm>
          <a:prstGeom prst="line">
            <a:avLst/>
          </a:prstGeom>
        </p:spPr>
        <p:style>
          <a:lnRef idx="2">
            <a:schemeClr val="dk1"/>
          </a:lnRef>
          <a:fillRef idx="0">
            <a:schemeClr val="dk1"/>
          </a:fillRef>
          <a:effectRef idx="1">
            <a:schemeClr val="dk1"/>
          </a:effectRef>
          <a:fontRef idx="minor">
            <a:schemeClr val="tx1"/>
          </a:fontRef>
        </p:style>
      </p:cxn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92E88A0-7EED-48A6-894B-E82A5EB76F3B}"/>
              </a:ext>
            </a:extLst>
          </p:cNvPr>
          <p:cNvSpPr>
            <a:spLocks noGrp="1"/>
          </p:cNvSpPr>
          <p:nvPr>
            <p:ph type="title" idx="4"/>
          </p:nvPr>
        </p:nvSpPr>
        <p:spPr/>
        <p:txBody>
          <a:bodyPr/>
          <a:lstStyle/>
          <a:p>
            <a:r>
              <a:rPr lang="en-US" dirty="0"/>
              <a:t>Now entering into the part of churn</a:t>
            </a:r>
            <a:endParaRPr lang="en-IN" dirty="0"/>
          </a:p>
        </p:txBody>
      </p:sp>
      <p:sp>
        <p:nvSpPr>
          <p:cNvPr id="12" name="Google Shape;1309;p51">
            <a:extLst>
              <a:ext uri="{FF2B5EF4-FFF2-40B4-BE49-F238E27FC236}">
                <a16:creationId xmlns:a16="http://schemas.microsoft.com/office/drawing/2014/main" id="{95DD7DC5-62B5-43D5-8363-88F9A0FDAFF5}"/>
              </a:ext>
            </a:extLst>
          </p:cNvPr>
          <p:cNvSpPr txBox="1"/>
          <p:nvPr/>
        </p:nvSpPr>
        <p:spPr>
          <a:xfrm>
            <a:off x="5517968" y="1633750"/>
            <a:ext cx="2640688" cy="1876000"/>
          </a:xfrm>
          <a:prstGeom prst="rect">
            <a:avLst/>
          </a:prstGeom>
          <a:noFill/>
          <a:ln>
            <a:noFill/>
          </a:ln>
        </p:spPr>
        <p:txBody>
          <a:bodyPr spcFirstLastPara="1" wrap="square" lIns="91425" tIns="91425" rIns="91425" bIns="91425" anchor="t" anchorCtr="0">
            <a:noAutofit/>
          </a:bodyPr>
          <a:lstStyle/>
          <a:p>
            <a:pPr marL="285750" lvl="0" indent="-285750" algn="just" rtl="0">
              <a:spcBef>
                <a:spcPts val="0"/>
              </a:spcBef>
              <a:spcAft>
                <a:spcPts val="0"/>
              </a:spcAft>
              <a:buFont typeface="Arial" panose="020B0604020202020204" pitchFamily="34" charset="0"/>
              <a:buChar char="•"/>
            </a:pPr>
            <a:r>
              <a:rPr lang="en-IN" dirty="0">
                <a:solidFill>
                  <a:schemeClr val="dk1"/>
                </a:solidFill>
                <a:latin typeface="Arimo"/>
                <a:ea typeface="Arimo"/>
                <a:cs typeface="Arimo"/>
                <a:sym typeface="Arimo"/>
              </a:rPr>
              <a:t>From this chart, We can understand that end of every year has highest rate of churn</a:t>
            </a:r>
          </a:p>
          <a:p>
            <a:pPr marL="285750" lvl="0" indent="-285750" algn="just" rtl="0">
              <a:spcBef>
                <a:spcPts val="0"/>
              </a:spcBef>
              <a:spcAft>
                <a:spcPts val="0"/>
              </a:spcAft>
              <a:buFont typeface="Arial" panose="020B0604020202020204" pitchFamily="34" charset="0"/>
              <a:buChar char="•"/>
            </a:pPr>
            <a:r>
              <a:rPr lang="en-IN" dirty="0">
                <a:solidFill>
                  <a:schemeClr val="dk1"/>
                </a:solidFill>
                <a:latin typeface="Arimo"/>
                <a:ea typeface="Arimo"/>
                <a:cs typeface="Arimo"/>
                <a:sym typeface="Arimo"/>
              </a:rPr>
              <a:t>And also, In the month January and February there seems to be lesser churn.</a:t>
            </a:r>
            <a:endParaRPr dirty="0">
              <a:solidFill>
                <a:schemeClr val="dk1"/>
              </a:solidFill>
              <a:latin typeface="Arimo"/>
              <a:ea typeface="Arimo"/>
              <a:cs typeface="Arimo"/>
              <a:sym typeface="Arimo"/>
            </a:endParaRPr>
          </a:p>
        </p:txBody>
      </p:sp>
      <p:sp>
        <p:nvSpPr>
          <p:cNvPr id="13" name="Google Shape;759;p42">
            <a:extLst>
              <a:ext uri="{FF2B5EF4-FFF2-40B4-BE49-F238E27FC236}">
                <a16:creationId xmlns:a16="http://schemas.microsoft.com/office/drawing/2014/main" id="{B0327EB3-C61E-4F28-8925-21AFA5704CD3}"/>
              </a:ext>
            </a:extLst>
          </p:cNvPr>
          <p:cNvSpPr txBox="1"/>
          <p:nvPr/>
        </p:nvSpPr>
        <p:spPr>
          <a:xfrm>
            <a:off x="7062300" y="212749"/>
            <a:ext cx="1367400" cy="3009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dirty="0">
                <a:solidFill>
                  <a:schemeClr val="tx1"/>
                </a:solidFill>
                <a:latin typeface="Bebas Neue"/>
                <a:ea typeface="Bebas Neue"/>
                <a:cs typeface="Bebas Neue"/>
                <a:sym typeface="Bebas Neue"/>
              </a:rPr>
              <a:t>Data ANALYSIS </a:t>
            </a:r>
            <a:r>
              <a:rPr lang="en-IN" dirty="0">
                <a:solidFill>
                  <a:schemeClr val="tx1"/>
                </a:solidFill>
                <a:latin typeface="Bebas Neue"/>
                <a:ea typeface="Bebas Neue"/>
                <a:cs typeface="Bebas Neue"/>
                <a:sym typeface="Bebas Neue"/>
              </a:rPr>
              <a:t>Report</a:t>
            </a:r>
            <a:endParaRPr dirty="0">
              <a:solidFill>
                <a:schemeClr val="tx1"/>
              </a:soli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8818" y="1642932"/>
            <a:ext cx="5112327" cy="1866817"/>
          </a:xfrm>
          <a:prstGeom prst="rect">
            <a:avLst/>
          </a:prstGeom>
        </p:spPr>
      </p:pic>
    </p:spTree>
    <p:extLst>
      <p:ext uri="{BB962C8B-B14F-4D97-AF65-F5344CB8AC3E}">
        <p14:creationId xmlns:p14="http://schemas.microsoft.com/office/powerpoint/2010/main" val="35371645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12" name="Google Shape;1309;p51">
            <a:extLst>
              <a:ext uri="{FF2B5EF4-FFF2-40B4-BE49-F238E27FC236}">
                <a16:creationId xmlns:a16="http://schemas.microsoft.com/office/drawing/2014/main" id="{95DD7DC5-62B5-43D5-8363-88F9A0FDAFF5}"/>
              </a:ext>
            </a:extLst>
          </p:cNvPr>
          <p:cNvSpPr txBox="1"/>
          <p:nvPr/>
        </p:nvSpPr>
        <p:spPr>
          <a:xfrm>
            <a:off x="5436350" y="1714873"/>
            <a:ext cx="2640688" cy="1286510"/>
          </a:xfrm>
          <a:prstGeom prst="rect">
            <a:avLst/>
          </a:prstGeom>
          <a:noFill/>
          <a:ln>
            <a:noFill/>
          </a:ln>
        </p:spPr>
        <p:txBody>
          <a:bodyPr spcFirstLastPara="1" wrap="square" lIns="91425" tIns="91425" rIns="91425" bIns="91425" anchor="t" anchorCtr="0">
            <a:noAutofit/>
          </a:bodyPr>
          <a:lstStyle/>
          <a:p>
            <a:pPr marL="285750" lvl="0" indent="-285750" algn="just" rtl="0">
              <a:spcBef>
                <a:spcPts val="0"/>
              </a:spcBef>
              <a:spcAft>
                <a:spcPts val="0"/>
              </a:spcAft>
              <a:buFont typeface="Arial" panose="020B0604020202020204" pitchFamily="34" charset="0"/>
              <a:buChar char="•"/>
            </a:pPr>
            <a:r>
              <a:rPr lang="en-IN" dirty="0">
                <a:solidFill>
                  <a:schemeClr val="dk1"/>
                </a:solidFill>
                <a:latin typeface="Arimo"/>
                <a:ea typeface="Arimo"/>
                <a:cs typeface="Arimo"/>
                <a:sym typeface="Arimo"/>
              </a:rPr>
              <a:t>From this chart, We get to know that the customers who is having low salary and having low balance plan to leave the bank.</a:t>
            </a:r>
          </a:p>
        </p:txBody>
      </p:sp>
      <p:sp>
        <p:nvSpPr>
          <p:cNvPr id="8" name="Title 5">
            <a:extLst>
              <a:ext uri="{FF2B5EF4-FFF2-40B4-BE49-F238E27FC236}">
                <a16:creationId xmlns:a16="http://schemas.microsoft.com/office/drawing/2014/main" id="{7F7C40AA-C78A-4BD8-9822-2945866B9797}"/>
              </a:ext>
            </a:extLst>
          </p:cNvPr>
          <p:cNvSpPr txBox="1">
            <a:spLocks/>
          </p:cNvSpPr>
          <p:nvPr/>
        </p:nvSpPr>
        <p:spPr>
          <a:xfrm>
            <a:off x="714300" y="641627"/>
            <a:ext cx="7715400" cy="5244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US" dirty="0"/>
              <a:t>Cause:</a:t>
            </a:r>
            <a:endParaRPr lang="en-IN" dirty="0"/>
          </a:p>
        </p:txBody>
      </p:sp>
      <p:sp>
        <p:nvSpPr>
          <p:cNvPr id="9" name="Google Shape;759;p42">
            <a:extLst>
              <a:ext uri="{FF2B5EF4-FFF2-40B4-BE49-F238E27FC236}">
                <a16:creationId xmlns:a16="http://schemas.microsoft.com/office/drawing/2014/main" id="{75472B75-05D5-4727-8E7F-BD5458BE298E}"/>
              </a:ext>
            </a:extLst>
          </p:cNvPr>
          <p:cNvSpPr txBox="1"/>
          <p:nvPr/>
        </p:nvSpPr>
        <p:spPr>
          <a:xfrm>
            <a:off x="7062300" y="212749"/>
            <a:ext cx="1367400" cy="3009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dirty="0">
                <a:solidFill>
                  <a:schemeClr val="tx1"/>
                </a:solidFill>
                <a:latin typeface="Bebas Neue"/>
                <a:ea typeface="Bebas Neue"/>
                <a:cs typeface="Bebas Neue"/>
                <a:sym typeface="Bebas Neue"/>
              </a:rPr>
              <a:t>Data ANALYSIS </a:t>
            </a:r>
            <a:r>
              <a:rPr lang="en-IN" dirty="0">
                <a:solidFill>
                  <a:schemeClr val="tx1"/>
                </a:solidFill>
                <a:latin typeface="Bebas Neue"/>
                <a:ea typeface="Bebas Neue"/>
                <a:cs typeface="Bebas Neue"/>
                <a:sym typeface="Bebas Neue"/>
              </a:rPr>
              <a:t>Report</a:t>
            </a:r>
            <a:endParaRPr dirty="0">
              <a:solidFill>
                <a:schemeClr val="tx1"/>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43018" y="1377207"/>
            <a:ext cx="3062513" cy="2591444"/>
          </a:xfrm>
          <a:prstGeom prst="rect">
            <a:avLst/>
          </a:prstGeom>
        </p:spPr>
      </p:pic>
      <p:cxnSp>
        <p:nvCxnSpPr>
          <p:cNvPr id="4" name="Straight Connector 3"/>
          <p:cNvCxnSpPr/>
          <p:nvPr/>
        </p:nvCxnSpPr>
        <p:spPr>
          <a:xfrm flipV="1">
            <a:off x="714300" y="1253836"/>
            <a:ext cx="1336173" cy="13855"/>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1850851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92E88A0-7EED-48A6-894B-E82A5EB76F3B}"/>
              </a:ext>
            </a:extLst>
          </p:cNvPr>
          <p:cNvSpPr>
            <a:spLocks noGrp="1"/>
          </p:cNvSpPr>
          <p:nvPr>
            <p:ph type="title" idx="4"/>
          </p:nvPr>
        </p:nvSpPr>
        <p:spPr/>
        <p:txBody>
          <a:bodyPr/>
          <a:lstStyle/>
          <a:p>
            <a:r>
              <a:rPr lang="en-US" dirty="0"/>
              <a:t>Another Cause</a:t>
            </a:r>
            <a:endParaRPr lang="en-IN" dirty="0"/>
          </a:p>
        </p:txBody>
      </p:sp>
      <p:sp>
        <p:nvSpPr>
          <p:cNvPr id="12" name="Google Shape;1309;p51">
            <a:extLst>
              <a:ext uri="{FF2B5EF4-FFF2-40B4-BE49-F238E27FC236}">
                <a16:creationId xmlns:a16="http://schemas.microsoft.com/office/drawing/2014/main" id="{95DD7DC5-62B5-43D5-8363-88F9A0FDAFF5}"/>
              </a:ext>
            </a:extLst>
          </p:cNvPr>
          <p:cNvSpPr txBox="1"/>
          <p:nvPr/>
        </p:nvSpPr>
        <p:spPr>
          <a:xfrm>
            <a:off x="4572000" y="1700091"/>
            <a:ext cx="2640688" cy="2368095"/>
          </a:xfrm>
          <a:prstGeom prst="rect">
            <a:avLst/>
          </a:prstGeom>
          <a:noFill/>
          <a:ln>
            <a:noFill/>
          </a:ln>
        </p:spPr>
        <p:txBody>
          <a:bodyPr spcFirstLastPara="1" wrap="square" lIns="91425" tIns="91425" rIns="91425" bIns="91425" anchor="t" anchorCtr="0">
            <a:noAutofit/>
          </a:bodyPr>
          <a:lstStyle/>
          <a:p>
            <a:pPr marL="285750" lvl="0" indent="-285750" algn="just" rtl="0">
              <a:spcBef>
                <a:spcPts val="0"/>
              </a:spcBef>
              <a:spcAft>
                <a:spcPts val="0"/>
              </a:spcAft>
              <a:buFont typeface="Arial" panose="020B0604020202020204" pitchFamily="34" charset="0"/>
              <a:buChar char="•"/>
            </a:pPr>
            <a:r>
              <a:rPr lang="en-US" dirty="0">
                <a:solidFill>
                  <a:schemeClr val="dk1"/>
                </a:solidFill>
                <a:latin typeface="Arimo"/>
                <a:ea typeface="Arimo"/>
                <a:cs typeface="Arimo"/>
                <a:sym typeface="Arimo"/>
              </a:rPr>
              <a:t>The person who are buying 4 products or 1 products are exiting the bank.</a:t>
            </a:r>
          </a:p>
          <a:p>
            <a:pPr marL="285750" lvl="0" indent="-285750" algn="just" rtl="0">
              <a:spcBef>
                <a:spcPts val="0"/>
              </a:spcBef>
              <a:spcAft>
                <a:spcPts val="0"/>
              </a:spcAft>
              <a:buFont typeface="Arial" panose="020B0604020202020204" pitchFamily="34" charset="0"/>
              <a:buChar char="•"/>
            </a:pPr>
            <a:r>
              <a:rPr lang="en-US" dirty="0">
                <a:solidFill>
                  <a:schemeClr val="dk1"/>
                </a:solidFill>
                <a:latin typeface="Arimo"/>
                <a:ea typeface="Arimo"/>
                <a:cs typeface="Arimo"/>
                <a:sym typeface="Arimo"/>
              </a:rPr>
              <a:t>This could be resolved by offering a way that the customers who buys products should buy Minimum of 1 product and also maximum of 4 products</a:t>
            </a:r>
            <a:endParaRPr dirty="0">
              <a:solidFill>
                <a:schemeClr val="dk1"/>
              </a:solidFill>
              <a:latin typeface="Arimo"/>
              <a:ea typeface="Arimo"/>
              <a:cs typeface="Arimo"/>
              <a:sym typeface="Arimo"/>
            </a:endParaRPr>
          </a:p>
        </p:txBody>
      </p:sp>
      <p:sp>
        <p:nvSpPr>
          <p:cNvPr id="8" name="Google Shape;759;p42">
            <a:extLst>
              <a:ext uri="{FF2B5EF4-FFF2-40B4-BE49-F238E27FC236}">
                <a16:creationId xmlns:a16="http://schemas.microsoft.com/office/drawing/2014/main" id="{C7B148AC-60BB-4253-83C3-E09C141EDEBD}"/>
              </a:ext>
            </a:extLst>
          </p:cNvPr>
          <p:cNvSpPr txBox="1"/>
          <p:nvPr/>
        </p:nvSpPr>
        <p:spPr>
          <a:xfrm>
            <a:off x="7062300" y="212749"/>
            <a:ext cx="1367400" cy="3009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dirty="0">
                <a:solidFill>
                  <a:schemeClr val="tx1"/>
                </a:solidFill>
                <a:latin typeface="Bebas Neue"/>
                <a:ea typeface="Bebas Neue"/>
                <a:cs typeface="Bebas Neue"/>
                <a:sym typeface="Bebas Neue"/>
              </a:rPr>
              <a:t>Data ANALYSIS </a:t>
            </a:r>
            <a:r>
              <a:rPr lang="en-IN" dirty="0">
                <a:solidFill>
                  <a:schemeClr val="tx1"/>
                </a:solidFill>
                <a:latin typeface="Bebas Neue"/>
                <a:ea typeface="Bebas Neue"/>
                <a:cs typeface="Bebas Neue"/>
                <a:sym typeface="Bebas Neue"/>
              </a:rPr>
              <a:t>Report</a:t>
            </a:r>
            <a:endParaRPr dirty="0">
              <a:solidFill>
                <a:schemeClr val="tx1"/>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1478" y="1604391"/>
            <a:ext cx="3429479" cy="2101699"/>
          </a:xfrm>
          <a:prstGeom prst="rect">
            <a:avLst/>
          </a:prstGeom>
        </p:spPr>
      </p:pic>
    </p:spTree>
    <p:extLst>
      <p:ext uri="{BB962C8B-B14F-4D97-AF65-F5344CB8AC3E}">
        <p14:creationId xmlns:p14="http://schemas.microsoft.com/office/powerpoint/2010/main" val="390704958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287"/>
        <p:cNvGrpSpPr/>
        <p:nvPr/>
      </p:nvGrpSpPr>
      <p:grpSpPr>
        <a:xfrm>
          <a:off x="0" y="0"/>
          <a:ext cx="0" cy="0"/>
          <a:chOff x="0" y="0"/>
          <a:chExt cx="0" cy="0"/>
        </a:xfrm>
      </p:grpSpPr>
      <p:sp>
        <p:nvSpPr>
          <p:cNvPr id="1288" name="Google Shape;1288;p51"/>
          <p:cNvSpPr txBox="1">
            <a:spLocks noGrp="1"/>
          </p:cNvSpPr>
          <p:nvPr>
            <p:ph type="title"/>
          </p:nvPr>
        </p:nvSpPr>
        <p:spPr>
          <a:xfrm>
            <a:off x="714300" y="553450"/>
            <a:ext cx="7715400" cy="60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Credit Card holders</a:t>
            </a:r>
            <a:endParaRPr dirty="0"/>
          </a:p>
        </p:txBody>
      </p:sp>
      <p:sp>
        <p:nvSpPr>
          <p:cNvPr id="1289" name="Google Shape;1289;p51"/>
          <p:cNvSpPr txBox="1"/>
          <p:nvPr/>
        </p:nvSpPr>
        <p:spPr>
          <a:xfrm>
            <a:off x="7062300" y="212749"/>
            <a:ext cx="1367400" cy="3009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dirty="0">
                <a:solidFill>
                  <a:schemeClr val="tx1"/>
                </a:solidFill>
                <a:latin typeface="Bebas Neue"/>
                <a:ea typeface="Bebas Neue"/>
                <a:cs typeface="Bebas Neue"/>
                <a:sym typeface="Bebas Neue"/>
              </a:rPr>
              <a:t>Data ANALYSIS </a:t>
            </a:r>
            <a:r>
              <a:rPr lang="en-IN" dirty="0">
                <a:solidFill>
                  <a:schemeClr val="tx1"/>
                </a:solidFill>
                <a:latin typeface="Bebas Neue"/>
                <a:ea typeface="Bebas Neue"/>
                <a:cs typeface="Bebas Neue"/>
                <a:sym typeface="Bebas Neue"/>
              </a:rPr>
              <a:t>REPORT</a:t>
            </a:r>
            <a:endParaRPr dirty="0">
              <a:solidFill>
                <a:schemeClr val="tx1"/>
              </a:solidFill>
            </a:endParaRPr>
          </a:p>
        </p:txBody>
      </p:sp>
      <p:sp>
        <p:nvSpPr>
          <p:cNvPr id="1290" name="Google Shape;1290;p51"/>
          <p:cNvSpPr txBox="1"/>
          <p:nvPr/>
        </p:nvSpPr>
        <p:spPr>
          <a:xfrm>
            <a:off x="1601395" y="1628338"/>
            <a:ext cx="1790700" cy="71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700" dirty="0">
                <a:solidFill>
                  <a:schemeClr val="dk1"/>
                </a:solidFill>
                <a:latin typeface="Bebas Neue"/>
                <a:ea typeface="Bebas Neue"/>
                <a:cs typeface="Bebas Neue"/>
                <a:sym typeface="Bebas Neue"/>
              </a:rPr>
              <a:t>Credit card Holder</a:t>
            </a:r>
            <a:r>
              <a:rPr lang="en-IN" sz="2700" dirty="0">
                <a:solidFill>
                  <a:schemeClr val="dk1"/>
                </a:solidFill>
                <a:latin typeface="Bebas Neue"/>
                <a:ea typeface="Bebas Neue"/>
                <a:cs typeface="Bebas Neue"/>
                <a:sym typeface="Bebas Neue"/>
              </a:rPr>
              <a:t>s</a:t>
            </a:r>
            <a:endParaRPr sz="2700" dirty="0">
              <a:solidFill>
                <a:schemeClr val="dk1"/>
              </a:solidFill>
              <a:latin typeface="Bebas Neue"/>
              <a:ea typeface="Bebas Neue"/>
              <a:cs typeface="Bebas Neue"/>
              <a:sym typeface="Bebas Neue"/>
            </a:endParaRPr>
          </a:p>
        </p:txBody>
      </p:sp>
      <p:sp>
        <p:nvSpPr>
          <p:cNvPr id="1291" name="Google Shape;1291;p51"/>
          <p:cNvSpPr txBox="1"/>
          <p:nvPr/>
        </p:nvSpPr>
        <p:spPr>
          <a:xfrm>
            <a:off x="246743" y="2420863"/>
            <a:ext cx="2103323" cy="128306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dirty="0">
                <a:solidFill>
                  <a:schemeClr val="dk1"/>
                </a:solidFill>
                <a:latin typeface="Arimo"/>
                <a:ea typeface="Arimo"/>
                <a:cs typeface="Arimo"/>
                <a:sym typeface="Arimo"/>
              </a:rPr>
              <a:t>There are 2434 Customers having credit cards.</a:t>
            </a:r>
            <a:endParaRPr dirty="0">
              <a:solidFill>
                <a:schemeClr val="dk1"/>
              </a:solidFill>
              <a:latin typeface="Arimo"/>
              <a:ea typeface="Arimo"/>
              <a:cs typeface="Arimo"/>
              <a:sym typeface="Arimo"/>
            </a:endParaRPr>
          </a:p>
        </p:txBody>
      </p:sp>
      <p:sp>
        <p:nvSpPr>
          <p:cNvPr id="1292" name="Google Shape;1292;p51"/>
          <p:cNvSpPr/>
          <p:nvPr/>
        </p:nvSpPr>
        <p:spPr>
          <a:xfrm>
            <a:off x="722693" y="1540229"/>
            <a:ext cx="715800" cy="715800"/>
          </a:xfrm>
          <a:prstGeom prst="ellipse">
            <a:avLst/>
          </a:pr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3" name="Google Shape;1293;p51"/>
          <p:cNvGrpSpPr/>
          <p:nvPr/>
        </p:nvGrpSpPr>
        <p:grpSpPr>
          <a:xfrm>
            <a:off x="868356" y="1691741"/>
            <a:ext cx="413699" cy="438759"/>
            <a:chOff x="3751114" y="1770972"/>
            <a:chExt cx="412708" cy="437708"/>
          </a:xfrm>
        </p:grpSpPr>
        <p:sp>
          <p:nvSpPr>
            <p:cNvPr id="1294" name="Google Shape;1294;p51"/>
            <p:cNvSpPr/>
            <p:nvPr/>
          </p:nvSpPr>
          <p:spPr>
            <a:xfrm>
              <a:off x="3858187" y="2029397"/>
              <a:ext cx="44725" cy="48827"/>
            </a:xfrm>
            <a:custGeom>
              <a:avLst/>
              <a:gdLst/>
              <a:ahLst/>
              <a:cxnLst/>
              <a:rect l="l" t="t" r="r" b="b"/>
              <a:pathLst>
                <a:path w="2213" h="2416" extrusionOk="0">
                  <a:moveTo>
                    <a:pt x="163" y="0"/>
                  </a:moveTo>
                  <a:cubicBezTo>
                    <a:pt x="61" y="386"/>
                    <a:pt x="0" y="792"/>
                    <a:pt x="0" y="1218"/>
                  </a:cubicBezTo>
                  <a:cubicBezTo>
                    <a:pt x="0" y="1624"/>
                    <a:pt x="61" y="2030"/>
                    <a:pt x="163" y="2416"/>
                  </a:cubicBezTo>
                  <a:lnTo>
                    <a:pt x="2213" y="2416"/>
                  </a:lnTo>
                  <a:cubicBezTo>
                    <a:pt x="2172" y="2030"/>
                    <a:pt x="2152" y="1624"/>
                    <a:pt x="2152" y="1218"/>
                  </a:cubicBezTo>
                  <a:cubicBezTo>
                    <a:pt x="2152" y="812"/>
                    <a:pt x="2172" y="406"/>
                    <a:pt x="2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1"/>
            <p:cNvSpPr/>
            <p:nvPr/>
          </p:nvSpPr>
          <p:spPr>
            <a:xfrm>
              <a:off x="3871728" y="2104053"/>
              <a:ext cx="46362" cy="41047"/>
            </a:xfrm>
            <a:custGeom>
              <a:avLst/>
              <a:gdLst/>
              <a:ahLst/>
              <a:cxnLst/>
              <a:rect l="l" t="t" r="r" b="b"/>
              <a:pathLst>
                <a:path w="2294" h="2031" extrusionOk="0">
                  <a:moveTo>
                    <a:pt x="0" y="1"/>
                  </a:moveTo>
                  <a:cubicBezTo>
                    <a:pt x="528" y="894"/>
                    <a:pt x="1340" y="1604"/>
                    <a:pt x="2294" y="2030"/>
                  </a:cubicBezTo>
                  <a:cubicBezTo>
                    <a:pt x="2030" y="1442"/>
                    <a:pt x="1827" y="752"/>
                    <a:pt x="17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1"/>
            <p:cNvSpPr/>
            <p:nvPr/>
          </p:nvSpPr>
          <p:spPr>
            <a:xfrm>
              <a:off x="3871728" y="1962947"/>
              <a:ext cx="46362" cy="41047"/>
            </a:xfrm>
            <a:custGeom>
              <a:avLst/>
              <a:gdLst/>
              <a:ahLst/>
              <a:cxnLst/>
              <a:rect l="l" t="t" r="r" b="b"/>
              <a:pathLst>
                <a:path w="2294" h="2031" extrusionOk="0">
                  <a:moveTo>
                    <a:pt x="2294" y="0"/>
                  </a:moveTo>
                  <a:lnTo>
                    <a:pt x="2294" y="0"/>
                  </a:lnTo>
                  <a:cubicBezTo>
                    <a:pt x="1340" y="406"/>
                    <a:pt x="528" y="1137"/>
                    <a:pt x="0" y="2030"/>
                  </a:cubicBezTo>
                  <a:lnTo>
                    <a:pt x="1705" y="2030"/>
                  </a:lnTo>
                  <a:cubicBezTo>
                    <a:pt x="1827" y="1279"/>
                    <a:pt x="2030" y="569"/>
                    <a:pt x="2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1"/>
            <p:cNvSpPr/>
            <p:nvPr/>
          </p:nvSpPr>
          <p:spPr>
            <a:xfrm>
              <a:off x="3932014" y="2104053"/>
              <a:ext cx="50485" cy="48848"/>
            </a:xfrm>
            <a:custGeom>
              <a:avLst/>
              <a:gdLst/>
              <a:ahLst/>
              <a:cxnLst/>
              <a:rect l="l" t="t" r="r" b="b"/>
              <a:pathLst>
                <a:path w="2498" h="2417" extrusionOk="0">
                  <a:moveTo>
                    <a:pt x="1" y="1"/>
                  </a:moveTo>
                  <a:cubicBezTo>
                    <a:pt x="102" y="447"/>
                    <a:pt x="204" y="853"/>
                    <a:pt x="346" y="1219"/>
                  </a:cubicBezTo>
                  <a:cubicBezTo>
                    <a:pt x="671" y="2051"/>
                    <a:pt x="1036" y="2416"/>
                    <a:pt x="1259" y="2416"/>
                  </a:cubicBezTo>
                  <a:cubicBezTo>
                    <a:pt x="1462" y="2416"/>
                    <a:pt x="1848" y="2051"/>
                    <a:pt x="2152" y="1219"/>
                  </a:cubicBezTo>
                  <a:cubicBezTo>
                    <a:pt x="2295" y="853"/>
                    <a:pt x="2416" y="447"/>
                    <a:pt x="24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1"/>
            <p:cNvSpPr/>
            <p:nvPr/>
          </p:nvSpPr>
          <p:spPr>
            <a:xfrm>
              <a:off x="3932014" y="1954742"/>
              <a:ext cx="50485" cy="49252"/>
            </a:xfrm>
            <a:custGeom>
              <a:avLst/>
              <a:gdLst/>
              <a:ahLst/>
              <a:cxnLst/>
              <a:rect l="l" t="t" r="r" b="b"/>
              <a:pathLst>
                <a:path w="2498" h="2437" extrusionOk="0">
                  <a:moveTo>
                    <a:pt x="1259" y="0"/>
                  </a:moveTo>
                  <a:cubicBezTo>
                    <a:pt x="1036" y="0"/>
                    <a:pt x="671" y="386"/>
                    <a:pt x="346" y="1218"/>
                  </a:cubicBezTo>
                  <a:cubicBezTo>
                    <a:pt x="204" y="1584"/>
                    <a:pt x="102" y="1990"/>
                    <a:pt x="1" y="2436"/>
                  </a:cubicBezTo>
                  <a:lnTo>
                    <a:pt x="2498" y="2436"/>
                  </a:lnTo>
                  <a:cubicBezTo>
                    <a:pt x="2416" y="1990"/>
                    <a:pt x="2295" y="1584"/>
                    <a:pt x="2152" y="1218"/>
                  </a:cubicBezTo>
                  <a:cubicBezTo>
                    <a:pt x="1848" y="386"/>
                    <a:pt x="1462" y="0"/>
                    <a:pt x="1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1"/>
            <p:cNvSpPr/>
            <p:nvPr/>
          </p:nvSpPr>
          <p:spPr>
            <a:xfrm>
              <a:off x="3927507" y="2029397"/>
              <a:ext cx="59923" cy="48827"/>
            </a:xfrm>
            <a:custGeom>
              <a:avLst/>
              <a:gdLst/>
              <a:ahLst/>
              <a:cxnLst/>
              <a:rect l="l" t="t" r="r" b="b"/>
              <a:pathLst>
                <a:path w="2965" h="2416" extrusionOk="0">
                  <a:moveTo>
                    <a:pt x="41" y="0"/>
                  </a:moveTo>
                  <a:cubicBezTo>
                    <a:pt x="1" y="386"/>
                    <a:pt x="1" y="792"/>
                    <a:pt x="1" y="1218"/>
                  </a:cubicBezTo>
                  <a:cubicBezTo>
                    <a:pt x="1" y="1624"/>
                    <a:pt x="1" y="2030"/>
                    <a:pt x="41" y="2416"/>
                  </a:cubicBezTo>
                  <a:lnTo>
                    <a:pt x="2903" y="2416"/>
                  </a:lnTo>
                  <a:cubicBezTo>
                    <a:pt x="2944" y="2030"/>
                    <a:pt x="2964" y="1624"/>
                    <a:pt x="2964" y="1218"/>
                  </a:cubicBezTo>
                  <a:cubicBezTo>
                    <a:pt x="2964" y="792"/>
                    <a:pt x="2944" y="386"/>
                    <a:pt x="2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1"/>
            <p:cNvSpPr/>
            <p:nvPr/>
          </p:nvSpPr>
          <p:spPr>
            <a:xfrm>
              <a:off x="3996423" y="2104053"/>
              <a:ext cx="46382" cy="41047"/>
            </a:xfrm>
            <a:custGeom>
              <a:avLst/>
              <a:gdLst/>
              <a:ahLst/>
              <a:cxnLst/>
              <a:rect l="l" t="t" r="r" b="b"/>
              <a:pathLst>
                <a:path w="2295" h="2031" extrusionOk="0">
                  <a:moveTo>
                    <a:pt x="610" y="1"/>
                  </a:moveTo>
                  <a:cubicBezTo>
                    <a:pt x="467" y="752"/>
                    <a:pt x="264" y="1442"/>
                    <a:pt x="1" y="2030"/>
                  </a:cubicBezTo>
                  <a:cubicBezTo>
                    <a:pt x="975" y="1604"/>
                    <a:pt x="1767" y="894"/>
                    <a:pt x="2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1"/>
            <p:cNvSpPr/>
            <p:nvPr/>
          </p:nvSpPr>
          <p:spPr>
            <a:xfrm>
              <a:off x="3996423" y="1962947"/>
              <a:ext cx="46382" cy="41047"/>
            </a:xfrm>
            <a:custGeom>
              <a:avLst/>
              <a:gdLst/>
              <a:ahLst/>
              <a:cxnLst/>
              <a:rect l="l" t="t" r="r" b="b"/>
              <a:pathLst>
                <a:path w="2295" h="2031" extrusionOk="0">
                  <a:moveTo>
                    <a:pt x="1" y="0"/>
                  </a:moveTo>
                  <a:cubicBezTo>
                    <a:pt x="264" y="569"/>
                    <a:pt x="467" y="1279"/>
                    <a:pt x="610" y="2030"/>
                  </a:cubicBezTo>
                  <a:lnTo>
                    <a:pt x="2294" y="2030"/>
                  </a:lnTo>
                  <a:cubicBezTo>
                    <a:pt x="1767" y="1137"/>
                    <a:pt x="975" y="40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1"/>
            <p:cNvSpPr/>
            <p:nvPr/>
          </p:nvSpPr>
          <p:spPr>
            <a:xfrm>
              <a:off x="4012005" y="2029397"/>
              <a:ext cx="44341" cy="48827"/>
            </a:xfrm>
            <a:custGeom>
              <a:avLst/>
              <a:gdLst/>
              <a:ahLst/>
              <a:cxnLst/>
              <a:rect l="l" t="t" r="r" b="b"/>
              <a:pathLst>
                <a:path w="2194" h="2416" extrusionOk="0">
                  <a:moveTo>
                    <a:pt x="1" y="0"/>
                  </a:moveTo>
                  <a:cubicBezTo>
                    <a:pt x="42" y="406"/>
                    <a:pt x="42" y="812"/>
                    <a:pt x="42" y="1218"/>
                  </a:cubicBezTo>
                  <a:cubicBezTo>
                    <a:pt x="42" y="1624"/>
                    <a:pt x="42" y="2030"/>
                    <a:pt x="1" y="2416"/>
                  </a:cubicBezTo>
                  <a:lnTo>
                    <a:pt x="2051" y="2416"/>
                  </a:lnTo>
                  <a:cubicBezTo>
                    <a:pt x="2152" y="2030"/>
                    <a:pt x="2193" y="1624"/>
                    <a:pt x="2193" y="1218"/>
                  </a:cubicBezTo>
                  <a:cubicBezTo>
                    <a:pt x="2193" y="792"/>
                    <a:pt x="2152" y="386"/>
                    <a:pt x="20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1"/>
            <p:cNvSpPr/>
            <p:nvPr/>
          </p:nvSpPr>
          <p:spPr>
            <a:xfrm>
              <a:off x="3751114" y="1770972"/>
              <a:ext cx="412708" cy="437708"/>
            </a:xfrm>
            <a:custGeom>
              <a:avLst/>
              <a:gdLst/>
              <a:ahLst/>
              <a:cxnLst/>
              <a:rect l="l" t="t" r="r" b="b"/>
              <a:pathLst>
                <a:path w="20421" h="21658" extrusionOk="0">
                  <a:moveTo>
                    <a:pt x="2558" y="1908"/>
                  </a:moveTo>
                  <a:cubicBezTo>
                    <a:pt x="2903" y="1908"/>
                    <a:pt x="3187" y="2192"/>
                    <a:pt x="3187" y="2537"/>
                  </a:cubicBezTo>
                  <a:cubicBezTo>
                    <a:pt x="3187" y="2882"/>
                    <a:pt x="2903" y="3166"/>
                    <a:pt x="2558" y="3166"/>
                  </a:cubicBezTo>
                  <a:cubicBezTo>
                    <a:pt x="2213" y="3166"/>
                    <a:pt x="1929" y="2882"/>
                    <a:pt x="1929" y="2537"/>
                  </a:cubicBezTo>
                  <a:cubicBezTo>
                    <a:pt x="1929" y="2192"/>
                    <a:pt x="2213" y="1908"/>
                    <a:pt x="2558" y="1908"/>
                  </a:cubicBezTo>
                  <a:close/>
                  <a:moveTo>
                    <a:pt x="5095" y="1908"/>
                  </a:moveTo>
                  <a:cubicBezTo>
                    <a:pt x="5440" y="1908"/>
                    <a:pt x="5725" y="2192"/>
                    <a:pt x="5725" y="2537"/>
                  </a:cubicBezTo>
                  <a:cubicBezTo>
                    <a:pt x="5725" y="2882"/>
                    <a:pt x="5440" y="3166"/>
                    <a:pt x="5095" y="3166"/>
                  </a:cubicBezTo>
                  <a:cubicBezTo>
                    <a:pt x="4750" y="3166"/>
                    <a:pt x="4466" y="2882"/>
                    <a:pt x="4466" y="2537"/>
                  </a:cubicBezTo>
                  <a:cubicBezTo>
                    <a:pt x="4466" y="2192"/>
                    <a:pt x="4750" y="1908"/>
                    <a:pt x="5095" y="1908"/>
                  </a:cubicBezTo>
                  <a:close/>
                  <a:moveTo>
                    <a:pt x="7633" y="1908"/>
                  </a:moveTo>
                  <a:cubicBezTo>
                    <a:pt x="7978" y="1908"/>
                    <a:pt x="8262" y="2192"/>
                    <a:pt x="8262" y="2537"/>
                  </a:cubicBezTo>
                  <a:cubicBezTo>
                    <a:pt x="8262" y="2882"/>
                    <a:pt x="7978" y="3166"/>
                    <a:pt x="7633" y="3166"/>
                  </a:cubicBezTo>
                  <a:cubicBezTo>
                    <a:pt x="7287" y="3166"/>
                    <a:pt x="7003" y="2882"/>
                    <a:pt x="7003" y="2537"/>
                  </a:cubicBezTo>
                  <a:cubicBezTo>
                    <a:pt x="7003" y="2192"/>
                    <a:pt x="7287" y="1908"/>
                    <a:pt x="7633" y="1908"/>
                  </a:cubicBezTo>
                  <a:close/>
                  <a:moveTo>
                    <a:pt x="630" y="0"/>
                  </a:moveTo>
                  <a:cubicBezTo>
                    <a:pt x="285" y="0"/>
                    <a:pt x="1" y="284"/>
                    <a:pt x="1" y="629"/>
                  </a:cubicBezTo>
                  <a:lnTo>
                    <a:pt x="1" y="5074"/>
                  </a:lnTo>
                  <a:lnTo>
                    <a:pt x="8059" y="5074"/>
                  </a:lnTo>
                  <a:cubicBezTo>
                    <a:pt x="8485" y="5074"/>
                    <a:pt x="8891" y="4932"/>
                    <a:pt x="9236" y="4668"/>
                  </a:cubicBezTo>
                  <a:lnTo>
                    <a:pt x="10048" y="4019"/>
                  </a:lnTo>
                  <a:cubicBezTo>
                    <a:pt x="10555" y="3613"/>
                    <a:pt x="11185" y="3390"/>
                    <a:pt x="11834" y="3390"/>
                  </a:cubicBezTo>
                  <a:lnTo>
                    <a:pt x="20420" y="3390"/>
                  </a:lnTo>
                  <a:lnTo>
                    <a:pt x="20420" y="629"/>
                  </a:lnTo>
                  <a:cubicBezTo>
                    <a:pt x="20420" y="284"/>
                    <a:pt x="20136" y="0"/>
                    <a:pt x="19791" y="0"/>
                  </a:cubicBezTo>
                  <a:close/>
                  <a:moveTo>
                    <a:pt x="10210" y="7835"/>
                  </a:moveTo>
                  <a:cubicBezTo>
                    <a:pt x="13620" y="7835"/>
                    <a:pt x="16381" y="10595"/>
                    <a:pt x="16381" y="14005"/>
                  </a:cubicBezTo>
                  <a:cubicBezTo>
                    <a:pt x="16381" y="17395"/>
                    <a:pt x="13620" y="20176"/>
                    <a:pt x="10210" y="20176"/>
                  </a:cubicBezTo>
                  <a:lnTo>
                    <a:pt x="10190" y="20176"/>
                  </a:lnTo>
                  <a:cubicBezTo>
                    <a:pt x="6800" y="20176"/>
                    <a:pt x="4040" y="17395"/>
                    <a:pt x="4040" y="14005"/>
                  </a:cubicBezTo>
                  <a:cubicBezTo>
                    <a:pt x="4040" y="10595"/>
                    <a:pt x="6800" y="7835"/>
                    <a:pt x="10190" y="7835"/>
                  </a:cubicBezTo>
                  <a:close/>
                  <a:moveTo>
                    <a:pt x="11834" y="4648"/>
                  </a:moveTo>
                  <a:cubicBezTo>
                    <a:pt x="11469" y="4648"/>
                    <a:pt x="11124" y="4770"/>
                    <a:pt x="10840" y="4993"/>
                  </a:cubicBezTo>
                  <a:lnTo>
                    <a:pt x="10028" y="5663"/>
                  </a:lnTo>
                  <a:cubicBezTo>
                    <a:pt x="9459" y="6110"/>
                    <a:pt x="8769" y="6353"/>
                    <a:pt x="8059" y="6353"/>
                  </a:cubicBezTo>
                  <a:lnTo>
                    <a:pt x="1" y="6353"/>
                  </a:lnTo>
                  <a:lnTo>
                    <a:pt x="1" y="21028"/>
                  </a:lnTo>
                  <a:cubicBezTo>
                    <a:pt x="1" y="21373"/>
                    <a:pt x="285" y="21658"/>
                    <a:pt x="630" y="21658"/>
                  </a:cubicBezTo>
                  <a:lnTo>
                    <a:pt x="19791" y="21658"/>
                  </a:lnTo>
                  <a:cubicBezTo>
                    <a:pt x="20136" y="21658"/>
                    <a:pt x="20420" y="21373"/>
                    <a:pt x="20420" y="21028"/>
                  </a:cubicBezTo>
                  <a:lnTo>
                    <a:pt x="20420" y="464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12" name="Google Shape;1312;p51"/>
          <p:cNvCxnSpPr>
            <a:cxnSpLocks/>
          </p:cNvCxnSpPr>
          <p:nvPr/>
        </p:nvCxnSpPr>
        <p:spPr>
          <a:xfrm rot="10800000" flipH="1">
            <a:off x="2927471" y="1925322"/>
            <a:ext cx="981300" cy="445500"/>
          </a:xfrm>
          <a:prstGeom prst="bentConnector3">
            <a:avLst>
              <a:gd name="adj1" fmla="val 48899"/>
            </a:avLst>
          </a:prstGeom>
          <a:noFill/>
          <a:ln w="25400" cap="flat" cmpd="sng">
            <a:solidFill>
              <a:schemeClr val="dk1"/>
            </a:solidFill>
            <a:prstDash val="solid"/>
            <a:round/>
            <a:headEnd type="none" w="med" len="med"/>
            <a:tailEnd type="none" w="med" len="med"/>
          </a:ln>
        </p:spPr>
      </p:cxnSp>
      <p:cxnSp>
        <p:nvCxnSpPr>
          <p:cNvPr id="1313" name="Google Shape;1313;p51"/>
          <p:cNvCxnSpPr>
            <a:cxnSpLocks/>
          </p:cNvCxnSpPr>
          <p:nvPr/>
        </p:nvCxnSpPr>
        <p:spPr>
          <a:xfrm rot="16200000" flipH="1">
            <a:off x="2993246" y="2784731"/>
            <a:ext cx="1318920" cy="548472"/>
          </a:xfrm>
          <a:prstGeom prst="bentConnector3">
            <a:avLst>
              <a:gd name="adj1" fmla="val 97307"/>
            </a:avLst>
          </a:prstGeom>
          <a:noFill/>
          <a:ln w="25400" cap="flat" cmpd="sng">
            <a:solidFill>
              <a:schemeClr val="accent6">
                <a:alpha val="99000"/>
              </a:schemeClr>
            </a:solidFill>
            <a:prstDash val="solid"/>
            <a:round/>
            <a:headEnd type="none" w="med" len="med"/>
            <a:tailEnd type="none" w="med" len="med"/>
          </a:ln>
        </p:spPr>
      </p:cxnSp>
      <p:sp>
        <p:nvSpPr>
          <p:cNvPr id="66" name="Google Shape;1290;p51">
            <a:extLst>
              <a:ext uri="{FF2B5EF4-FFF2-40B4-BE49-F238E27FC236}">
                <a16:creationId xmlns:a16="http://schemas.microsoft.com/office/drawing/2014/main" id="{ABB6F32E-5EE4-4B39-861D-3363BBFDE604}"/>
              </a:ext>
            </a:extLst>
          </p:cNvPr>
          <p:cNvSpPr txBox="1"/>
          <p:nvPr/>
        </p:nvSpPr>
        <p:spPr>
          <a:xfrm>
            <a:off x="3917364" y="1761585"/>
            <a:ext cx="1086519" cy="38648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2700" dirty="0">
                <a:solidFill>
                  <a:schemeClr val="dk1"/>
                </a:solidFill>
                <a:latin typeface="Bebas Neue"/>
                <a:ea typeface="Bebas Neue"/>
                <a:cs typeface="Bebas Neue"/>
                <a:sym typeface="Bebas Neue"/>
              </a:rPr>
              <a:t>Retain</a:t>
            </a:r>
            <a:endParaRPr sz="2700" dirty="0">
              <a:solidFill>
                <a:schemeClr val="dk1"/>
              </a:solidFill>
              <a:latin typeface="Bebas Neue"/>
              <a:ea typeface="Bebas Neue"/>
              <a:cs typeface="Bebas Neue"/>
              <a:sym typeface="Bebas Neue"/>
            </a:endParaRPr>
          </a:p>
        </p:txBody>
      </p:sp>
      <p:sp>
        <p:nvSpPr>
          <p:cNvPr id="67" name="Google Shape;1290;p51">
            <a:extLst>
              <a:ext uri="{FF2B5EF4-FFF2-40B4-BE49-F238E27FC236}">
                <a16:creationId xmlns:a16="http://schemas.microsoft.com/office/drawing/2014/main" id="{E2D20216-F219-41B7-BE1F-E6CA46436442}"/>
              </a:ext>
            </a:extLst>
          </p:cNvPr>
          <p:cNvSpPr txBox="1"/>
          <p:nvPr/>
        </p:nvSpPr>
        <p:spPr>
          <a:xfrm>
            <a:off x="3875920" y="3457647"/>
            <a:ext cx="953557" cy="374644"/>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2700" dirty="0">
                <a:solidFill>
                  <a:schemeClr val="dk1"/>
                </a:solidFill>
                <a:latin typeface="Bebas Neue"/>
                <a:ea typeface="Bebas Neue"/>
                <a:cs typeface="Bebas Neue"/>
                <a:sym typeface="Bebas Neue"/>
              </a:rPr>
              <a:t>EXIT</a:t>
            </a:r>
            <a:endParaRPr sz="2700" dirty="0">
              <a:solidFill>
                <a:schemeClr val="dk1"/>
              </a:solidFill>
              <a:latin typeface="Bebas Neue"/>
              <a:ea typeface="Bebas Neue"/>
              <a:cs typeface="Bebas Neue"/>
              <a:sym typeface="Bebas Neue"/>
            </a:endParaRPr>
          </a:p>
        </p:txBody>
      </p:sp>
      <p:sp>
        <p:nvSpPr>
          <p:cNvPr id="68" name="Google Shape;1291;p51">
            <a:extLst>
              <a:ext uri="{FF2B5EF4-FFF2-40B4-BE49-F238E27FC236}">
                <a16:creationId xmlns:a16="http://schemas.microsoft.com/office/drawing/2014/main" id="{ED67D008-8513-4F05-A05F-E0D4D148A4E2}"/>
              </a:ext>
            </a:extLst>
          </p:cNvPr>
          <p:cNvSpPr txBox="1"/>
          <p:nvPr/>
        </p:nvSpPr>
        <p:spPr>
          <a:xfrm>
            <a:off x="3659145" y="2108366"/>
            <a:ext cx="1790700" cy="84946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dirty="0">
                <a:solidFill>
                  <a:schemeClr val="dk1"/>
                </a:solidFill>
                <a:latin typeface="Arimo"/>
                <a:ea typeface="Arimo"/>
                <a:cs typeface="Arimo"/>
                <a:sym typeface="Arimo"/>
              </a:rPr>
              <a:t>There are 2180 customer retained in the bank</a:t>
            </a:r>
            <a:endParaRPr dirty="0">
              <a:solidFill>
                <a:schemeClr val="dk1"/>
              </a:solidFill>
              <a:latin typeface="Arimo"/>
              <a:ea typeface="Arimo"/>
              <a:cs typeface="Arimo"/>
              <a:sym typeface="Arimo"/>
            </a:endParaRPr>
          </a:p>
        </p:txBody>
      </p:sp>
      <p:sp>
        <p:nvSpPr>
          <p:cNvPr id="69" name="Google Shape;1291;p51">
            <a:extLst>
              <a:ext uri="{FF2B5EF4-FFF2-40B4-BE49-F238E27FC236}">
                <a16:creationId xmlns:a16="http://schemas.microsoft.com/office/drawing/2014/main" id="{187E00D9-9452-4092-B755-A6BBEF9874F5}"/>
              </a:ext>
            </a:extLst>
          </p:cNvPr>
          <p:cNvSpPr txBox="1"/>
          <p:nvPr/>
        </p:nvSpPr>
        <p:spPr>
          <a:xfrm>
            <a:off x="3623584" y="3703931"/>
            <a:ext cx="1852480" cy="84946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dirty="0">
                <a:solidFill>
                  <a:schemeClr val="dk1"/>
                </a:solidFill>
                <a:latin typeface="Arimo"/>
                <a:ea typeface="Arimo"/>
                <a:cs typeface="Arimo"/>
                <a:sym typeface="Arimo"/>
              </a:rPr>
              <a:t>There are 925 customers exits the bank.</a:t>
            </a:r>
            <a:endParaRPr dirty="0">
              <a:solidFill>
                <a:schemeClr val="dk1"/>
              </a:solidFill>
              <a:latin typeface="Arimo"/>
              <a:ea typeface="Arimo"/>
              <a:cs typeface="Arimo"/>
              <a:sym typeface="Arimo"/>
            </a:endParaRPr>
          </a:p>
        </p:txBody>
      </p:sp>
      <p:cxnSp>
        <p:nvCxnSpPr>
          <p:cNvPr id="70" name="Google Shape;1312;p51">
            <a:extLst>
              <a:ext uri="{FF2B5EF4-FFF2-40B4-BE49-F238E27FC236}">
                <a16:creationId xmlns:a16="http://schemas.microsoft.com/office/drawing/2014/main" id="{74300C01-AD41-41E3-A785-F1F652D0D938}"/>
              </a:ext>
            </a:extLst>
          </p:cNvPr>
          <p:cNvCxnSpPr>
            <a:cxnSpLocks/>
          </p:cNvCxnSpPr>
          <p:nvPr/>
        </p:nvCxnSpPr>
        <p:spPr>
          <a:xfrm flipV="1">
            <a:off x="5087884" y="1658416"/>
            <a:ext cx="981300" cy="445500"/>
          </a:xfrm>
          <a:prstGeom prst="bentConnector3">
            <a:avLst>
              <a:gd name="adj1" fmla="val 39037"/>
            </a:avLst>
          </a:prstGeom>
          <a:noFill/>
          <a:ln w="25400" cap="flat" cmpd="sng">
            <a:solidFill>
              <a:schemeClr val="dk1"/>
            </a:solidFill>
            <a:prstDash val="solid"/>
            <a:round/>
            <a:headEnd type="none" w="med" len="med"/>
            <a:tailEnd type="none" w="med" len="med"/>
          </a:ln>
        </p:spPr>
      </p:cxnSp>
      <p:cxnSp>
        <p:nvCxnSpPr>
          <p:cNvPr id="71" name="Google Shape;1313;p51">
            <a:extLst>
              <a:ext uri="{FF2B5EF4-FFF2-40B4-BE49-F238E27FC236}">
                <a16:creationId xmlns:a16="http://schemas.microsoft.com/office/drawing/2014/main" id="{0E6CA810-DAC3-4F7D-B88C-4BAEAF4764FB}"/>
              </a:ext>
            </a:extLst>
          </p:cNvPr>
          <p:cNvCxnSpPr>
            <a:cxnSpLocks/>
          </p:cNvCxnSpPr>
          <p:nvPr/>
        </p:nvCxnSpPr>
        <p:spPr>
          <a:xfrm>
            <a:off x="5098642" y="2097389"/>
            <a:ext cx="970542" cy="504982"/>
          </a:xfrm>
          <a:prstGeom prst="bentConnector3">
            <a:avLst>
              <a:gd name="adj1" fmla="val 40024"/>
            </a:avLst>
          </a:prstGeom>
          <a:noFill/>
          <a:ln w="25400" cap="flat" cmpd="sng">
            <a:solidFill>
              <a:schemeClr val="dk1"/>
            </a:solidFill>
            <a:prstDash val="solid"/>
            <a:round/>
            <a:headEnd type="none" w="med" len="med"/>
            <a:tailEnd type="none" w="med" len="med"/>
          </a:ln>
        </p:spPr>
      </p:cxnSp>
      <p:cxnSp>
        <p:nvCxnSpPr>
          <p:cNvPr id="74" name="Google Shape;1312;p51">
            <a:extLst>
              <a:ext uri="{FF2B5EF4-FFF2-40B4-BE49-F238E27FC236}">
                <a16:creationId xmlns:a16="http://schemas.microsoft.com/office/drawing/2014/main" id="{BF84EC22-C4A7-433B-B936-0E88F1E261D7}"/>
              </a:ext>
            </a:extLst>
          </p:cNvPr>
          <p:cNvCxnSpPr>
            <a:cxnSpLocks/>
          </p:cNvCxnSpPr>
          <p:nvPr/>
        </p:nvCxnSpPr>
        <p:spPr>
          <a:xfrm flipV="1">
            <a:off x="5066167" y="3394226"/>
            <a:ext cx="981300" cy="445500"/>
          </a:xfrm>
          <a:prstGeom prst="bentConnector3">
            <a:avLst>
              <a:gd name="adj1" fmla="val 29171"/>
            </a:avLst>
          </a:prstGeom>
          <a:noFill/>
          <a:ln w="25400" cap="flat" cmpd="sng">
            <a:solidFill>
              <a:schemeClr val="dk1"/>
            </a:solidFill>
            <a:prstDash val="solid"/>
            <a:round/>
            <a:headEnd type="none" w="med" len="med"/>
            <a:tailEnd type="none" w="med" len="med"/>
          </a:ln>
        </p:spPr>
      </p:cxnSp>
      <p:cxnSp>
        <p:nvCxnSpPr>
          <p:cNvPr id="75" name="Google Shape;1313;p51">
            <a:extLst>
              <a:ext uri="{FF2B5EF4-FFF2-40B4-BE49-F238E27FC236}">
                <a16:creationId xmlns:a16="http://schemas.microsoft.com/office/drawing/2014/main" id="{E9252B5B-1FEF-4759-99A2-7D6BDB7AD8BA}"/>
              </a:ext>
            </a:extLst>
          </p:cNvPr>
          <p:cNvCxnSpPr>
            <a:cxnSpLocks/>
          </p:cNvCxnSpPr>
          <p:nvPr/>
        </p:nvCxnSpPr>
        <p:spPr>
          <a:xfrm>
            <a:off x="5081813" y="3837166"/>
            <a:ext cx="940376" cy="612600"/>
          </a:xfrm>
          <a:prstGeom prst="bentConnector3">
            <a:avLst>
              <a:gd name="adj1" fmla="val 29409"/>
            </a:avLst>
          </a:prstGeom>
          <a:noFill/>
          <a:ln w="25400" cap="flat" cmpd="sng">
            <a:solidFill>
              <a:schemeClr val="dk1"/>
            </a:solidFill>
            <a:prstDash val="solid"/>
            <a:round/>
            <a:headEnd type="none" w="med" len="med"/>
            <a:tailEnd type="none" w="med" len="med"/>
          </a:ln>
        </p:spPr>
      </p:cxnSp>
      <p:sp>
        <p:nvSpPr>
          <p:cNvPr id="82" name="Google Shape;1290;p51">
            <a:extLst>
              <a:ext uri="{FF2B5EF4-FFF2-40B4-BE49-F238E27FC236}">
                <a16:creationId xmlns:a16="http://schemas.microsoft.com/office/drawing/2014/main" id="{34F2AC7F-E99D-4018-96FE-E6289CEF8BF7}"/>
              </a:ext>
            </a:extLst>
          </p:cNvPr>
          <p:cNvSpPr txBox="1"/>
          <p:nvPr/>
        </p:nvSpPr>
        <p:spPr>
          <a:xfrm>
            <a:off x="6022189" y="1483488"/>
            <a:ext cx="1099045" cy="38648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2700" dirty="0">
                <a:solidFill>
                  <a:schemeClr val="dk1"/>
                </a:solidFill>
                <a:latin typeface="Bebas Neue"/>
                <a:ea typeface="Bebas Neue"/>
                <a:cs typeface="Bebas Neue"/>
                <a:sym typeface="Bebas Neue"/>
              </a:rPr>
              <a:t>ACTIVE</a:t>
            </a:r>
            <a:endParaRPr sz="2700" dirty="0">
              <a:solidFill>
                <a:schemeClr val="dk1"/>
              </a:solidFill>
              <a:latin typeface="Bebas Neue"/>
              <a:ea typeface="Bebas Neue"/>
              <a:cs typeface="Bebas Neue"/>
              <a:sym typeface="Bebas Neue"/>
            </a:endParaRPr>
          </a:p>
        </p:txBody>
      </p:sp>
      <p:sp>
        <p:nvSpPr>
          <p:cNvPr id="83" name="Google Shape;1290;p51">
            <a:extLst>
              <a:ext uri="{FF2B5EF4-FFF2-40B4-BE49-F238E27FC236}">
                <a16:creationId xmlns:a16="http://schemas.microsoft.com/office/drawing/2014/main" id="{8BA1D733-F875-418F-B480-E97AB49481D3}"/>
              </a:ext>
            </a:extLst>
          </p:cNvPr>
          <p:cNvSpPr txBox="1"/>
          <p:nvPr/>
        </p:nvSpPr>
        <p:spPr>
          <a:xfrm>
            <a:off x="6030776" y="2393612"/>
            <a:ext cx="1363553" cy="386487"/>
          </a:xfrm>
          <a:prstGeom prst="rect">
            <a:avLst/>
          </a:prstGeom>
          <a:noFill/>
          <a:ln>
            <a:noFill/>
          </a:ln>
        </p:spPr>
        <p:txBody>
          <a:bodyPr spcFirstLastPara="1" wrap="square" lIns="91425" tIns="91425" rIns="91425" bIns="91425" anchor="ctr" anchorCtr="0">
            <a:noAutofit/>
          </a:bodyPr>
          <a:lstStyle/>
          <a:p>
            <a:pPr lvl="0"/>
            <a:r>
              <a:rPr lang="en-IN" sz="2700" dirty="0">
                <a:solidFill>
                  <a:schemeClr val="dk1"/>
                </a:solidFill>
                <a:latin typeface="Bebas Neue"/>
                <a:ea typeface="Bebas Neue"/>
                <a:cs typeface="Bebas Neue"/>
                <a:sym typeface="Bebas Neue"/>
              </a:rPr>
              <a:t>Not ACTIVE</a:t>
            </a:r>
          </a:p>
        </p:txBody>
      </p:sp>
      <p:sp>
        <p:nvSpPr>
          <p:cNvPr id="84" name="Google Shape;1290;p51">
            <a:extLst>
              <a:ext uri="{FF2B5EF4-FFF2-40B4-BE49-F238E27FC236}">
                <a16:creationId xmlns:a16="http://schemas.microsoft.com/office/drawing/2014/main" id="{DB6F87DC-A270-4453-80A8-5D3B0E1C0185}"/>
              </a:ext>
            </a:extLst>
          </p:cNvPr>
          <p:cNvSpPr txBox="1"/>
          <p:nvPr/>
        </p:nvSpPr>
        <p:spPr>
          <a:xfrm>
            <a:off x="6069184" y="3200983"/>
            <a:ext cx="1099045" cy="386487"/>
          </a:xfrm>
          <a:prstGeom prst="rect">
            <a:avLst/>
          </a:prstGeom>
          <a:noFill/>
          <a:ln>
            <a:noFill/>
          </a:ln>
        </p:spPr>
        <p:txBody>
          <a:bodyPr spcFirstLastPara="1" wrap="square" lIns="91425" tIns="91425" rIns="91425" bIns="91425" anchor="ctr" anchorCtr="0">
            <a:noAutofit/>
          </a:bodyPr>
          <a:lstStyle/>
          <a:p>
            <a:pPr lvl="0"/>
            <a:r>
              <a:rPr lang="en-IN" sz="2700" dirty="0">
                <a:solidFill>
                  <a:schemeClr val="dk1"/>
                </a:solidFill>
                <a:latin typeface="Bebas Neue"/>
                <a:ea typeface="Bebas Neue"/>
                <a:cs typeface="Bebas Neue"/>
                <a:sym typeface="Bebas Neue"/>
              </a:rPr>
              <a:t>ACTIVE</a:t>
            </a:r>
          </a:p>
        </p:txBody>
      </p:sp>
      <p:sp>
        <p:nvSpPr>
          <p:cNvPr id="85" name="Google Shape;1290;p51">
            <a:extLst>
              <a:ext uri="{FF2B5EF4-FFF2-40B4-BE49-F238E27FC236}">
                <a16:creationId xmlns:a16="http://schemas.microsoft.com/office/drawing/2014/main" id="{06140D9E-DAB2-4006-8CBD-FA17A7B9EC59}"/>
              </a:ext>
            </a:extLst>
          </p:cNvPr>
          <p:cNvSpPr txBox="1"/>
          <p:nvPr/>
        </p:nvSpPr>
        <p:spPr>
          <a:xfrm>
            <a:off x="6005481" y="4245096"/>
            <a:ext cx="1423583" cy="386487"/>
          </a:xfrm>
          <a:prstGeom prst="rect">
            <a:avLst/>
          </a:prstGeom>
          <a:noFill/>
          <a:ln>
            <a:noFill/>
          </a:ln>
        </p:spPr>
        <p:txBody>
          <a:bodyPr spcFirstLastPara="1" wrap="square" lIns="91425" tIns="91425" rIns="91425" bIns="91425" anchor="ctr" anchorCtr="0">
            <a:noAutofit/>
          </a:bodyPr>
          <a:lstStyle/>
          <a:p>
            <a:pPr lvl="0"/>
            <a:r>
              <a:rPr lang="en-IN" sz="2700" dirty="0">
                <a:solidFill>
                  <a:schemeClr val="dk1"/>
                </a:solidFill>
                <a:latin typeface="Bebas Neue"/>
                <a:ea typeface="Bebas Neue"/>
                <a:cs typeface="Bebas Neue"/>
                <a:sym typeface="Bebas Neue"/>
              </a:rPr>
              <a:t>NOT ACTIVE</a:t>
            </a:r>
          </a:p>
        </p:txBody>
      </p:sp>
      <p:sp>
        <p:nvSpPr>
          <p:cNvPr id="86" name="Google Shape;1290;p51">
            <a:extLst>
              <a:ext uri="{FF2B5EF4-FFF2-40B4-BE49-F238E27FC236}">
                <a16:creationId xmlns:a16="http://schemas.microsoft.com/office/drawing/2014/main" id="{9CF46D3C-EA7C-49DF-AA47-2B6ABAA180E3}"/>
              </a:ext>
            </a:extLst>
          </p:cNvPr>
          <p:cNvSpPr txBox="1"/>
          <p:nvPr/>
        </p:nvSpPr>
        <p:spPr>
          <a:xfrm>
            <a:off x="6956494" y="1489395"/>
            <a:ext cx="1450142" cy="38648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dirty="0">
                <a:solidFill>
                  <a:schemeClr val="dk1"/>
                </a:solidFill>
                <a:latin typeface="Bebas Neue"/>
                <a:ea typeface="Bebas Neue"/>
                <a:cs typeface="Bebas Neue"/>
                <a:sym typeface="Bebas Neue"/>
              </a:rPr>
              <a:t>1549 customers</a:t>
            </a:r>
            <a:endParaRPr sz="1800" dirty="0">
              <a:solidFill>
                <a:schemeClr val="dk1"/>
              </a:solidFill>
              <a:latin typeface="Bebas Neue"/>
              <a:ea typeface="Bebas Neue"/>
              <a:cs typeface="Bebas Neue"/>
              <a:sym typeface="Bebas Neue"/>
            </a:endParaRPr>
          </a:p>
        </p:txBody>
      </p:sp>
      <p:sp>
        <p:nvSpPr>
          <p:cNvPr id="87" name="Google Shape;1290;p51">
            <a:extLst>
              <a:ext uri="{FF2B5EF4-FFF2-40B4-BE49-F238E27FC236}">
                <a16:creationId xmlns:a16="http://schemas.microsoft.com/office/drawing/2014/main" id="{57057541-2810-4978-9F19-19BED9FF4A23}"/>
              </a:ext>
            </a:extLst>
          </p:cNvPr>
          <p:cNvSpPr txBox="1"/>
          <p:nvPr/>
        </p:nvSpPr>
        <p:spPr>
          <a:xfrm>
            <a:off x="7195635" y="3200983"/>
            <a:ext cx="1351851" cy="38648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800" dirty="0">
                <a:solidFill>
                  <a:schemeClr val="dk1"/>
                </a:solidFill>
                <a:latin typeface="Bebas Neue"/>
                <a:sym typeface="Bebas Neue"/>
              </a:rPr>
              <a:t>409 customers</a:t>
            </a:r>
            <a:endParaRPr sz="1800" dirty="0">
              <a:solidFill>
                <a:schemeClr val="dk1"/>
              </a:solidFill>
              <a:latin typeface="Bebas Neue"/>
              <a:sym typeface="Bebas Neue"/>
            </a:endParaRPr>
          </a:p>
        </p:txBody>
      </p:sp>
      <p:sp>
        <p:nvSpPr>
          <p:cNvPr id="88" name="Google Shape;1290;p51">
            <a:extLst>
              <a:ext uri="{FF2B5EF4-FFF2-40B4-BE49-F238E27FC236}">
                <a16:creationId xmlns:a16="http://schemas.microsoft.com/office/drawing/2014/main" id="{23275B62-3C16-49D3-B0D2-6ED33DC62E7F}"/>
              </a:ext>
            </a:extLst>
          </p:cNvPr>
          <p:cNvSpPr txBox="1"/>
          <p:nvPr/>
        </p:nvSpPr>
        <p:spPr>
          <a:xfrm>
            <a:off x="7342702" y="2337536"/>
            <a:ext cx="1477965" cy="38648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800" dirty="0">
                <a:solidFill>
                  <a:schemeClr val="dk1"/>
                </a:solidFill>
                <a:latin typeface="Bebas Neue"/>
                <a:sym typeface="Bebas Neue"/>
              </a:rPr>
              <a:t>1349 customers</a:t>
            </a:r>
            <a:endParaRPr sz="1800" dirty="0">
              <a:solidFill>
                <a:schemeClr val="dk1"/>
              </a:solidFill>
              <a:latin typeface="Bebas Neue"/>
              <a:sym typeface="Bebas Neue"/>
            </a:endParaRPr>
          </a:p>
        </p:txBody>
      </p:sp>
      <p:sp>
        <p:nvSpPr>
          <p:cNvPr id="101" name="Google Shape;1290;p51">
            <a:extLst>
              <a:ext uri="{FF2B5EF4-FFF2-40B4-BE49-F238E27FC236}">
                <a16:creationId xmlns:a16="http://schemas.microsoft.com/office/drawing/2014/main" id="{AC7CAB65-8590-4D63-ADB2-03F4F699DA7D}"/>
              </a:ext>
            </a:extLst>
          </p:cNvPr>
          <p:cNvSpPr txBox="1"/>
          <p:nvPr/>
        </p:nvSpPr>
        <p:spPr>
          <a:xfrm>
            <a:off x="7394330" y="4203563"/>
            <a:ext cx="1351850" cy="38648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800" dirty="0">
                <a:solidFill>
                  <a:schemeClr val="dk1"/>
                </a:solidFill>
                <a:latin typeface="Bebas Neue"/>
                <a:sym typeface="Bebas Neue"/>
              </a:rPr>
              <a:t>695 customers</a:t>
            </a:r>
            <a:endParaRPr sz="1800" dirty="0">
              <a:solidFill>
                <a:schemeClr val="dk1"/>
              </a:solidFill>
              <a:latin typeface="Bebas Neue"/>
              <a:sym typeface="Bebas Neue"/>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Data Analysis for Business by Slidesgo">
  <a:themeElements>
    <a:clrScheme name="Simple Light">
      <a:dk1>
        <a:srgbClr val="FFFFFF"/>
      </a:dk1>
      <a:lt1>
        <a:srgbClr val="0E166C"/>
      </a:lt1>
      <a:dk2>
        <a:srgbClr val="921D87"/>
      </a:dk2>
      <a:lt2>
        <a:srgbClr val="FFB632"/>
      </a:lt2>
      <a:accent1>
        <a:srgbClr val="FFE485"/>
      </a:accent1>
      <a:accent2>
        <a:srgbClr val="BE7AF3"/>
      </a:accent2>
      <a:accent3>
        <a:srgbClr val="51127C"/>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507</TotalTime>
  <Words>597</Words>
  <Application>Microsoft Office PowerPoint</Application>
  <PresentationFormat>On-screen Show (16:9)</PresentationFormat>
  <Paragraphs>125</Paragraphs>
  <Slides>18</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Bebas Neue</vt:lpstr>
      <vt:lpstr>Arimo</vt:lpstr>
      <vt:lpstr>Arial</vt:lpstr>
      <vt:lpstr>Wingdings</vt:lpstr>
      <vt:lpstr>Data Analysis for Business by Slidesgo</vt:lpstr>
      <vt:lpstr>ANALYTICAL CRM DEVELOPMENT FOR A BANK</vt:lpstr>
      <vt:lpstr>INTRODUCTION</vt:lpstr>
      <vt:lpstr>Geographic Locations </vt:lpstr>
      <vt:lpstr>MALE</vt:lpstr>
      <vt:lpstr>50+</vt:lpstr>
      <vt:lpstr>Now entering into the part of churn</vt:lpstr>
      <vt:lpstr>PowerPoint Presentation</vt:lpstr>
      <vt:lpstr>Another Cause</vt:lpstr>
      <vt:lpstr>Credit Card holders</vt:lpstr>
      <vt:lpstr>CREDIT SCORE worthiness</vt:lpstr>
      <vt:lpstr>YEAR WISE CHURN RATE</vt:lpstr>
      <vt:lpstr>99086.13</vt:lpstr>
      <vt:lpstr>RISK ANALYSIS</vt:lpstr>
      <vt:lpstr>PowerPoint Presentation</vt:lpstr>
      <vt:lpstr>PowerPoint Presentation</vt:lpstr>
      <vt:lpstr>Dashboard</vt:lpstr>
      <vt:lpstr>Dashboard 2</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ANALYTICAL CRM DEVELOPMENT FOR A BANK</dc:title>
  <dc:creator>ADMIN</dc:creator>
  <cp:lastModifiedBy>Vaishu</cp:lastModifiedBy>
  <cp:revision>55</cp:revision>
  <dcterms:modified xsi:type="dcterms:W3CDTF">2024-04-04T16:57:51Z</dcterms:modified>
</cp:coreProperties>
</file>